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84"/>
  </p:notesMasterIdLst>
  <p:sldIdLst>
    <p:sldId id="256" r:id="rId2"/>
    <p:sldId id="258" r:id="rId3"/>
    <p:sldId id="261" r:id="rId4"/>
    <p:sldId id="283" r:id="rId5"/>
    <p:sldId id="290" r:id="rId6"/>
    <p:sldId id="259" r:id="rId7"/>
    <p:sldId id="295" r:id="rId8"/>
    <p:sldId id="332" r:id="rId9"/>
    <p:sldId id="329" r:id="rId10"/>
    <p:sldId id="334" r:id="rId11"/>
    <p:sldId id="296" r:id="rId12"/>
    <p:sldId id="335" r:id="rId13"/>
    <p:sldId id="336" r:id="rId14"/>
    <p:sldId id="337" r:id="rId15"/>
    <p:sldId id="338" r:id="rId16"/>
    <p:sldId id="339" r:id="rId17"/>
    <p:sldId id="340" r:id="rId18"/>
    <p:sldId id="341" r:id="rId19"/>
    <p:sldId id="342" r:id="rId20"/>
    <p:sldId id="343" r:id="rId21"/>
    <p:sldId id="344" r:id="rId22"/>
    <p:sldId id="330" r:id="rId23"/>
    <p:sldId id="345" r:id="rId24"/>
    <p:sldId id="346" r:id="rId25"/>
    <p:sldId id="347" r:id="rId26"/>
    <p:sldId id="348" r:id="rId27"/>
    <p:sldId id="349" r:id="rId28"/>
    <p:sldId id="350" r:id="rId29"/>
    <p:sldId id="351" r:id="rId30"/>
    <p:sldId id="352" r:id="rId31"/>
    <p:sldId id="353" r:id="rId32"/>
    <p:sldId id="354" r:id="rId33"/>
    <p:sldId id="300" r:id="rId34"/>
    <p:sldId id="310" r:id="rId35"/>
    <p:sldId id="311" r:id="rId36"/>
    <p:sldId id="297" r:id="rId37"/>
    <p:sldId id="299" r:id="rId38"/>
    <p:sldId id="298" r:id="rId39"/>
    <p:sldId id="306" r:id="rId40"/>
    <p:sldId id="307" r:id="rId41"/>
    <p:sldId id="309" r:id="rId42"/>
    <p:sldId id="302" r:id="rId43"/>
    <p:sldId id="304" r:id="rId44"/>
    <p:sldId id="305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260" r:id="rId58"/>
    <p:sldId id="324" r:id="rId59"/>
    <p:sldId id="325" r:id="rId60"/>
    <p:sldId id="326" r:id="rId61"/>
    <p:sldId id="327" r:id="rId62"/>
    <p:sldId id="328" r:id="rId63"/>
    <p:sldId id="331" r:id="rId64"/>
    <p:sldId id="262" r:id="rId65"/>
    <p:sldId id="263" r:id="rId66"/>
    <p:sldId id="264" r:id="rId67"/>
    <p:sldId id="265" r:id="rId68"/>
    <p:sldId id="266" r:id="rId69"/>
    <p:sldId id="267" r:id="rId70"/>
    <p:sldId id="268" r:id="rId71"/>
    <p:sldId id="269" r:id="rId72"/>
    <p:sldId id="270" r:id="rId73"/>
    <p:sldId id="272" r:id="rId74"/>
    <p:sldId id="273" r:id="rId75"/>
    <p:sldId id="275" r:id="rId76"/>
    <p:sldId id="276" r:id="rId77"/>
    <p:sldId id="277" r:id="rId78"/>
    <p:sldId id="278" r:id="rId79"/>
    <p:sldId id="291" r:id="rId80"/>
    <p:sldId id="292" r:id="rId81"/>
    <p:sldId id="293" r:id="rId82"/>
    <p:sldId id="294" r:id="rId8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85"/>
      <p:bold r:id="rId86"/>
      <p:italic r:id="rId87"/>
      <p:boldItalic r:id="rId88"/>
    </p:embeddedFont>
    <p:embeddedFont>
      <p:font typeface="Dosis" panose="020B0604020202020204" charset="0"/>
      <p:regular r:id="rId89"/>
      <p:bold r:id="rId90"/>
    </p:embeddedFont>
    <p:embeddedFont>
      <p:font typeface="Dosis ExtraLight" panose="020B0604020202020204" charset="0"/>
      <p:regular r:id="rId91"/>
      <p:bold r:id="rId92"/>
    </p:embeddedFont>
    <p:embeddedFont>
      <p:font typeface="Montserrat" panose="020B0604020202020204" charset="0"/>
      <p:regular r:id="rId93"/>
      <p:bold r:id="rId94"/>
      <p:italic r:id="rId95"/>
      <p:boldItalic r:id="rId96"/>
    </p:embeddedFont>
    <p:embeddedFont>
      <p:font typeface="Titillium Web" panose="020B0604020202020204" charset="0"/>
      <p:regular r:id="rId97"/>
      <p:bold r:id="rId98"/>
      <p:italic r:id="rId99"/>
      <p:boldItalic r:id="rId100"/>
    </p:embeddedFont>
    <p:embeddedFont>
      <p:font typeface="Titillium Web Light" panose="020B0604020202020204" charset="0"/>
      <p:regular r:id="rId101"/>
      <p:bold r:id="rId102"/>
      <p:italic r:id="rId103"/>
      <p:boldItalic r:id="rId10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24753E-8A85-4BEE-97E2-441CDA198357}">
  <a:tblStyle styleId="{0F24753E-8A85-4BEE-97E2-441CDA1983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A787F38-7B79-44E3-ACA7-109338EB0D0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790" autoAdjust="0"/>
  </p:normalViewPr>
  <p:slideViewPr>
    <p:cSldViewPr snapToGrid="0">
      <p:cViewPr varScale="1">
        <p:scale>
          <a:sx n="165" d="100"/>
          <a:sy n="165" d="100"/>
        </p:scale>
        <p:origin x="9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font" Target="fonts/font5.fntdata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8.fntdata"/><Relationship Id="rId5" Type="http://schemas.openxmlformats.org/officeDocument/2006/relationships/slide" Target="slides/slide4.xml"/><Relationship Id="rId90" Type="http://schemas.openxmlformats.org/officeDocument/2006/relationships/font" Target="fonts/font6.fntdata"/><Relationship Id="rId95" Type="http://schemas.openxmlformats.org/officeDocument/2006/relationships/font" Target="fonts/font11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1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9.fntdata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4.fntdata"/><Relationship Id="rId91" Type="http://schemas.openxmlformats.org/officeDocument/2006/relationships/font" Target="fonts/font7.fntdata"/><Relationship Id="rId96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2.fntdata"/><Relationship Id="rId94" Type="http://schemas.openxmlformats.org/officeDocument/2006/relationships/font" Target="fonts/font10.fntdata"/><Relationship Id="rId99" Type="http://schemas.openxmlformats.org/officeDocument/2006/relationships/font" Target="fonts/font15.fntdata"/><Relationship Id="rId10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3.fntdata"/><Relationship Id="rId104" Type="http://schemas.openxmlformats.org/officeDocument/2006/relationships/font" Target="fonts/font20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6.fntdata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9.fntdata"/><Relationship Id="rId98" Type="http://schemas.openxmlformats.org/officeDocument/2006/relationships/font" Target="fonts/font1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Google Shape;383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7601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8645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49382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60428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9281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15451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Wenn du etwas zum ersten Mal tust, tust du es einfach.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Beim zweiten Mal, wenn du etwas Ähnliches tust, zuckst du wegen der Duplizierung, aber man macht es trotzdem noch einmal.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Beim dritten Mal, wenn man etwas Ähnliches macht, </a:t>
            </a:r>
            <a:r>
              <a:rPr lang="de-DE" dirty="0" err="1"/>
              <a:t>refaktorisiert</a:t>
            </a:r>
            <a:r>
              <a:rPr lang="de-DE" dirty="0"/>
              <a:t> man.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Oder für diejenigen, die Baseball mögen: Drei Strikes, dann wird umstrukturiert.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54260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41978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85126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5166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Google Shape;384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8" name="Google Shape;384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37330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23279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2" name="Google Shape;386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3827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3145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7820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10582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42760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Wenn du etwas zum ersten Mal tust, tust du es einfach.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Beim zweiten Mal, wenn du etwas Ähnliches tust, zuckst du wegen der Duplizierung, aber man macht es trotzdem noch einmal.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Beim dritten Mal, wenn man etwas Ähnliches macht, </a:t>
            </a:r>
            <a:r>
              <a:rPr lang="de-DE" dirty="0" err="1"/>
              <a:t>refaktorisiert</a:t>
            </a:r>
            <a:r>
              <a:rPr lang="de-DE" dirty="0"/>
              <a:t> man.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Oder für diejenigen, die Baseball mögen: Drei Strikes, dann wird umstrukturiert.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25534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47047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0336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15033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21220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40797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54037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" name="Google Shape;391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2" name="Google Shape;391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de-DE" dirty="0"/>
              <a:t>Martin Fowler wurde am 18. Dezember 1963 geboren. Er lebt und arbeitet in Melrose, Massachusetts, USA</a:t>
            </a:r>
          </a:p>
          <a:p>
            <a:r>
              <a:rPr lang="de-DE" dirty="0"/>
              <a:t>Autor von mehreren Büchern, darunter "</a:t>
            </a:r>
            <a:r>
              <a:rPr lang="de-DE" dirty="0" err="1"/>
              <a:t>Refactoring</a:t>
            </a:r>
            <a:r>
              <a:rPr lang="de-DE" dirty="0"/>
              <a:t>: </a:t>
            </a:r>
            <a:r>
              <a:rPr lang="de-DE" dirty="0" err="1"/>
              <a:t>Improving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Design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Existing</a:t>
            </a:r>
            <a:r>
              <a:rPr lang="de-DE" dirty="0"/>
              <a:t> Code" und "Patterns </a:t>
            </a:r>
            <a:r>
              <a:rPr lang="de-DE" dirty="0" err="1"/>
              <a:t>of</a:t>
            </a:r>
            <a:r>
              <a:rPr lang="de-DE" dirty="0"/>
              <a:t> Enterprise </a:t>
            </a:r>
            <a:r>
              <a:rPr lang="de-DE" dirty="0" err="1"/>
              <a:t>Application</a:t>
            </a:r>
            <a:r>
              <a:rPr lang="de-DE" dirty="0"/>
              <a:t> Architecture„</a:t>
            </a:r>
          </a:p>
          <a:p>
            <a:r>
              <a:rPr lang="de-DE" dirty="0"/>
              <a:t>Erfand </a:t>
            </a:r>
            <a:r>
              <a:rPr lang="de-DE" dirty="0" err="1"/>
              <a:t>Dependency</a:t>
            </a:r>
            <a:r>
              <a:rPr lang="de-DE" dirty="0"/>
              <a:t> </a:t>
            </a:r>
            <a:r>
              <a:rPr lang="de-DE" dirty="0" err="1"/>
              <a:t>Injection</a:t>
            </a:r>
            <a:endParaRPr lang="de-DE" dirty="0"/>
          </a:p>
          <a:p>
            <a:r>
              <a:rPr lang="de-DE" dirty="0"/>
              <a:t>Arbeitet bei </a:t>
            </a:r>
            <a:r>
              <a:rPr lang="de-DE" dirty="0" err="1"/>
              <a:t>ThoughtWorks</a:t>
            </a:r>
            <a:r>
              <a:rPr lang="de-DE" dirty="0"/>
              <a:t>, einem globalen Software-Consulting-Unternehmen</a:t>
            </a:r>
          </a:p>
          <a:p>
            <a:pPr lvl="1"/>
            <a:r>
              <a:rPr lang="de-DE" dirty="0" err="1"/>
              <a:t>Selenium</a:t>
            </a:r>
            <a:r>
              <a:rPr lang="de-DE" dirty="0"/>
              <a:t>: Ein Open-Source-Tool zur Automatisierung von Webbrowser-Tests.</a:t>
            </a:r>
          </a:p>
          <a:p>
            <a:pPr lvl="1"/>
            <a:r>
              <a:rPr lang="de-DE" dirty="0" err="1"/>
              <a:t>GoCD</a:t>
            </a:r>
            <a:r>
              <a:rPr lang="de-DE" dirty="0"/>
              <a:t>: Ein Open-Source-</a:t>
            </a:r>
            <a:r>
              <a:rPr lang="de-DE" dirty="0" err="1"/>
              <a:t>Continuous</a:t>
            </a:r>
            <a:r>
              <a:rPr lang="de-DE" dirty="0"/>
              <a:t>-</a:t>
            </a:r>
            <a:r>
              <a:rPr lang="de-DE" dirty="0" err="1"/>
              <a:t>Delivery</a:t>
            </a:r>
            <a:r>
              <a:rPr lang="de-DE" dirty="0"/>
              <a:t>-Server, der entwickelt wurde, um </a:t>
            </a:r>
            <a:r>
              <a:rPr lang="de-DE" dirty="0" err="1"/>
              <a:t>Continuous</a:t>
            </a:r>
            <a:r>
              <a:rPr lang="de-DE" dirty="0"/>
              <a:t> </a:t>
            </a:r>
            <a:r>
              <a:rPr lang="de-DE" dirty="0" err="1"/>
              <a:t>Delivery</a:t>
            </a:r>
            <a:r>
              <a:rPr lang="de-DE" dirty="0"/>
              <a:t> und </a:t>
            </a:r>
            <a:r>
              <a:rPr lang="de-DE" dirty="0" err="1"/>
              <a:t>Continuous</a:t>
            </a:r>
            <a:r>
              <a:rPr lang="de-DE" dirty="0"/>
              <a:t> Integration für Projekte jeder Größe zu ermöglichen.</a:t>
            </a:r>
          </a:p>
          <a:p>
            <a:pPr lvl="1"/>
            <a:r>
              <a:rPr lang="de-DE" dirty="0"/>
              <a:t>Mingle: Ein Projektmanagement- und </a:t>
            </a:r>
            <a:r>
              <a:rPr lang="de-DE" dirty="0" err="1"/>
              <a:t>Collaboration</a:t>
            </a:r>
            <a:r>
              <a:rPr lang="de-DE" dirty="0"/>
              <a:t>-Tool, das Agile-Teams bei der Planung und Verfolgung von Projekten unterstützt.</a:t>
            </a:r>
          </a:p>
          <a:p>
            <a:pPr lvl="1"/>
            <a:r>
              <a:rPr lang="de-DE" dirty="0"/>
              <a:t>Gauge: Ein Open-Source-Testautomatisierungs-Framework, das in Zusammenarbeit mit </a:t>
            </a:r>
            <a:r>
              <a:rPr lang="de-DE" dirty="0" err="1"/>
              <a:t>ThoughtWorks</a:t>
            </a:r>
            <a:r>
              <a:rPr lang="de-DE" dirty="0"/>
              <a:t> entwickelt wurde und für die Automatisierung von Tests in verschiedenen Programmiersprachen verwendet werden kann</a:t>
            </a:r>
          </a:p>
          <a:p>
            <a:r>
              <a:rPr lang="de-DE" dirty="0"/>
              <a:t>Bekannt für seinen Beitrag zur Entwicklung von Softwareentwicklungsmethoden und –</a:t>
            </a:r>
            <a:r>
              <a:rPr lang="de-DE" dirty="0" err="1"/>
              <a:t>praktiken</a:t>
            </a:r>
            <a:endParaRPr lang="de-DE" dirty="0"/>
          </a:p>
          <a:p>
            <a:r>
              <a:rPr lang="de-DE" dirty="0"/>
              <a:t>Die vier Werte des Agile Manifests lauten:</a:t>
            </a:r>
          </a:p>
          <a:p>
            <a:pPr lvl="1"/>
            <a:r>
              <a:rPr lang="de-DE" dirty="0"/>
              <a:t>Individuen und Interaktionen mehr als Prozesse und Werkzeuge</a:t>
            </a:r>
          </a:p>
          <a:p>
            <a:pPr lvl="1"/>
            <a:r>
              <a:rPr lang="de-DE" dirty="0"/>
              <a:t>Funktionierende Software mehr als umfassende Dokumentation</a:t>
            </a:r>
          </a:p>
          <a:p>
            <a:pPr lvl="1"/>
            <a:r>
              <a:rPr lang="de-DE" dirty="0"/>
              <a:t>Zusammenarbeit mit dem Kunden mehr als Vertragsverhandlung</a:t>
            </a:r>
          </a:p>
          <a:p>
            <a:pPr lvl="1"/>
            <a:r>
              <a:rPr lang="de-DE" dirty="0"/>
              <a:t>Reagieren auf Veränderung mehr als das Befolgen eines Plans</a:t>
            </a:r>
          </a:p>
          <a:p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60053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99005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DE" dirty="0"/>
              <a:t>Wichtigkeit von Entscheidungen bezüglich des Wann und Wie des </a:t>
            </a:r>
            <a:r>
              <a:rPr lang="de-DE" dirty="0" err="1"/>
              <a:t>Refactorings</a:t>
            </a:r>
            <a:r>
              <a:rPr lang="de-DE" dirty="0"/>
              <a:t> betont</a:t>
            </a:r>
          </a:p>
          <a:p>
            <a:r>
              <a:rPr lang="de-DE" dirty="0"/>
              <a:t>Herausforderung, den Zeitpunkt für das </a:t>
            </a:r>
            <a:r>
              <a:rPr lang="de-DE" dirty="0" err="1"/>
              <a:t>Refactoring</a:t>
            </a:r>
            <a:r>
              <a:rPr lang="de-DE" dirty="0"/>
              <a:t> festzulegen und zu erkennen, wann es beendet werden sollte</a:t>
            </a:r>
          </a:p>
          <a:p>
            <a:r>
              <a:rPr lang="de-DE" dirty="0"/>
              <a:t>Einführung des Konzepts der "</a:t>
            </a:r>
            <a:r>
              <a:rPr lang="de-DE" dirty="0" err="1"/>
              <a:t>Smells</a:t>
            </a:r>
            <a:r>
              <a:rPr lang="de-DE" dirty="0"/>
              <a:t>" als Anhaltspunkt für das Wann des </a:t>
            </a:r>
            <a:r>
              <a:rPr lang="de-DE" dirty="0" err="1"/>
              <a:t>Refactorings</a:t>
            </a:r>
            <a:endParaRPr lang="de-DE" dirty="0"/>
          </a:p>
          <a:p>
            <a:r>
              <a:rPr lang="de-DE" dirty="0"/>
              <a:t>Erklärung, dass </a:t>
            </a:r>
            <a:r>
              <a:rPr lang="de-DE" dirty="0" err="1"/>
              <a:t>Smells</a:t>
            </a:r>
            <a:r>
              <a:rPr lang="de-DE" dirty="0"/>
              <a:t> auf bestimmte Code-Strukturen hinweisen, die eine Überarbeitung erfordern</a:t>
            </a:r>
          </a:p>
          <a:p>
            <a:r>
              <a:rPr lang="de-DE" dirty="0"/>
              <a:t>Betonung der menschlichen Intuition gegenüber festen Metriken für die Erkennung überfälliger </a:t>
            </a:r>
            <a:r>
              <a:rPr lang="de-DE" dirty="0" err="1"/>
              <a:t>Refactorings</a:t>
            </a:r>
            <a:endParaRPr lang="de-DE" dirty="0"/>
          </a:p>
          <a:p>
            <a:r>
              <a:rPr lang="de-DE" dirty="0"/>
              <a:t>Empfehlung, eigene Intuition zu entwickeln und auf Indikatoren für </a:t>
            </a:r>
            <a:r>
              <a:rPr lang="de-DE" dirty="0" err="1"/>
              <a:t>Refactoring</a:t>
            </a:r>
            <a:r>
              <a:rPr lang="de-DE" dirty="0"/>
              <a:t>-Bedarf zu achten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24097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9" name="Google Shape;391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0" name="Google Shape;392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10817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9213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DE" dirty="0"/>
              <a:t>Klarheit in Code betont, im Gegensatz zur Spannung beim Lesen eines Detektivromans</a:t>
            </a:r>
          </a:p>
          <a:p>
            <a:r>
              <a:rPr lang="de-DE" dirty="0"/>
              <a:t>Wichtigkeit von aussagekräftigen Namen für Funktionen, Module, Variablen und Klassen hervorgehoben</a:t>
            </a:r>
          </a:p>
          <a:p>
            <a:r>
              <a:rPr lang="de-DE" dirty="0"/>
              <a:t>Benennung als eine der schwierigen Aufgaben im Programmieren betrachtet</a:t>
            </a:r>
          </a:p>
          <a:p>
            <a:r>
              <a:rPr lang="de-DE" dirty="0"/>
              <a:t>Häufige </a:t>
            </a:r>
            <a:r>
              <a:rPr lang="de-DE" dirty="0" err="1"/>
              <a:t>Refactorings</a:t>
            </a:r>
            <a:r>
              <a:rPr lang="de-DE" dirty="0"/>
              <a:t>: Änderung der Funktionsdeklaration, Umbenennung von Variablen und Feldern</a:t>
            </a:r>
          </a:p>
          <a:p>
            <a:r>
              <a:rPr lang="de-DE" dirty="0"/>
              <a:t>Angst vor Umbenennungen als häufiges Problem beschrieben</a:t>
            </a:r>
          </a:p>
          <a:p>
            <a:r>
              <a:rPr lang="de-DE" dirty="0"/>
              <a:t>Wert einer guten Benennung betont: kann Stunden der Verwirrung in Zukunft vermeiden</a:t>
            </a:r>
          </a:p>
          <a:p>
            <a:r>
              <a:rPr lang="de-DE" dirty="0"/>
              <a:t>Umbenennen nicht nur Änderung von Namen, sondern oft Zeichen für tieferliegende Designprobleme angesehen</a:t>
            </a:r>
          </a:p>
          <a:p>
            <a:r>
              <a:rPr lang="de-DE" dirty="0" err="1"/>
              <a:t>Puzzlen</a:t>
            </a:r>
            <a:r>
              <a:rPr lang="de-DE" dirty="0"/>
              <a:t> über schwierige Namen kann zu Vereinfachungen im Code führen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744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8" name="Google Shape;4128;gd29438504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9" name="Google Shape;4129;gd29438504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DE" dirty="0"/>
              <a:t>Duplikation von Code als Problem identifiziert, das die Lesbarkeit und Wartbarkeit des Programms beeinträchtigt</a:t>
            </a:r>
          </a:p>
          <a:p>
            <a:r>
              <a:rPr lang="de-DE" dirty="0"/>
              <a:t>Vereinheitlichung duplizierter Code-Strukturen als Lösung vorgeschlagen</a:t>
            </a:r>
          </a:p>
          <a:p>
            <a:r>
              <a:rPr lang="de-DE" dirty="0"/>
              <a:t>Schwierigkeiten bei der Wartung und Änderung von dupliziertem Code aufgezeigt</a:t>
            </a:r>
          </a:p>
          <a:p>
            <a:r>
              <a:rPr lang="de-DE" dirty="0"/>
              <a:t>Einfachste Form von Duplikation: identische Ausdrücke in zwei Methoden derselben Klasse, Lösung: Extrahieren von Funktionen und Aufrufen des Codes von beiden Stellen</a:t>
            </a:r>
          </a:p>
          <a:p>
            <a:r>
              <a:rPr lang="de-DE" dirty="0"/>
              <a:t>Ähnlicher, aber nicht identischer Code: Einsatz von Slide Statements zur Anordnung des Codes für einfachere Extraktion</a:t>
            </a:r>
          </a:p>
          <a:p>
            <a:r>
              <a:rPr lang="de-DE" dirty="0"/>
              <a:t>Duplikate in Unterklassen einer gemeinsamen Basisklasse: Verwendung von Pull Up Method, um gegenseitigen Aufruf zu vermeiden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92455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DE" dirty="0"/>
              <a:t>Wert von kurzen Funktionen für Lesbarkeit und Wartbarkeit betont</a:t>
            </a:r>
          </a:p>
          <a:p>
            <a:r>
              <a:rPr lang="de-DE" dirty="0"/>
              <a:t>Kleine Funktionen unterstützen Vorteile wie Erklärung, Teilen und Auswahl</a:t>
            </a:r>
          </a:p>
          <a:p>
            <a:r>
              <a:rPr lang="de-DE" dirty="0"/>
              <a:t>Historische Hintergründe: lange Funktionen erschweren das Verständnis, jedoch moderne Sprachen ermöglichen einfache Funktionen ohne Overhead</a:t>
            </a:r>
          </a:p>
          <a:p>
            <a:r>
              <a:rPr lang="de-DE" dirty="0"/>
              <a:t>Gute Benennung als Schlüssel für Verständlichkeit kleiner Funktionen</a:t>
            </a:r>
          </a:p>
          <a:p>
            <a:r>
              <a:rPr lang="de-DE" dirty="0"/>
              <a:t>Empfehlung zur aggressiven Zerlegung von Funktionen: Heuristik, Funktionen zu schreiben anstatt zu kommentieren</a:t>
            </a:r>
          </a:p>
          <a:p>
            <a:r>
              <a:rPr lang="de-DE" dirty="0"/>
              <a:t>Nutzung von </a:t>
            </a:r>
            <a:r>
              <a:rPr lang="de-DE" dirty="0" err="1"/>
              <a:t>Refactorings</a:t>
            </a:r>
            <a:r>
              <a:rPr lang="de-DE" dirty="0"/>
              <a:t> wie </a:t>
            </a:r>
            <a:r>
              <a:rPr lang="de-DE" dirty="0" err="1"/>
              <a:t>Extract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, </a:t>
            </a:r>
            <a:r>
              <a:rPr lang="de-DE" dirty="0" err="1"/>
              <a:t>Replace</a:t>
            </a:r>
            <a:r>
              <a:rPr lang="de-DE" dirty="0"/>
              <a:t> </a:t>
            </a:r>
            <a:r>
              <a:rPr lang="de-DE" dirty="0" err="1"/>
              <a:t>Temp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Query, </a:t>
            </a:r>
            <a:r>
              <a:rPr lang="de-DE" dirty="0" err="1"/>
              <a:t>Introduce</a:t>
            </a:r>
            <a:r>
              <a:rPr lang="de-DE" dirty="0"/>
              <a:t> Parameter </a:t>
            </a:r>
            <a:r>
              <a:rPr lang="de-DE" dirty="0" err="1"/>
              <a:t>Object</a:t>
            </a:r>
            <a:r>
              <a:rPr lang="de-DE" dirty="0"/>
              <a:t>, </a:t>
            </a:r>
            <a:r>
              <a:rPr lang="de-DE" dirty="0" err="1"/>
              <a:t>Preserve</a:t>
            </a:r>
            <a:r>
              <a:rPr lang="de-DE" dirty="0"/>
              <a:t> Whole </a:t>
            </a:r>
            <a:r>
              <a:rPr lang="de-DE" dirty="0" err="1"/>
              <a:t>Object</a:t>
            </a:r>
            <a:r>
              <a:rPr lang="de-DE" dirty="0"/>
              <a:t>, und </a:t>
            </a:r>
            <a:r>
              <a:rPr lang="de-DE" dirty="0" err="1"/>
              <a:t>Replace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Command</a:t>
            </a:r>
          </a:p>
          <a:p>
            <a:r>
              <a:rPr lang="de-DE" dirty="0"/>
              <a:t>Identifikation von Code-Blöcken zur Extraktion: Suche nach Kommentaren, Bedingungen und Schleifen</a:t>
            </a:r>
          </a:p>
          <a:p>
            <a:r>
              <a:rPr lang="de-DE" dirty="0"/>
              <a:t>Einsatz von </a:t>
            </a:r>
            <a:r>
              <a:rPr lang="de-DE" dirty="0" err="1"/>
              <a:t>Refactorings</a:t>
            </a:r>
            <a:r>
              <a:rPr lang="de-DE" dirty="0"/>
              <a:t> wie </a:t>
            </a:r>
            <a:r>
              <a:rPr lang="de-DE" dirty="0" err="1"/>
              <a:t>Decompose</a:t>
            </a:r>
            <a:r>
              <a:rPr lang="de-DE" dirty="0"/>
              <a:t> </a:t>
            </a:r>
            <a:r>
              <a:rPr lang="de-DE" dirty="0" err="1"/>
              <a:t>Conditional</a:t>
            </a:r>
            <a:r>
              <a:rPr lang="de-DE" dirty="0"/>
              <a:t>, </a:t>
            </a:r>
            <a:r>
              <a:rPr lang="de-DE" dirty="0" err="1"/>
              <a:t>Replace</a:t>
            </a:r>
            <a:r>
              <a:rPr lang="de-DE" dirty="0"/>
              <a:t> </a:t>
            </a:r>
            <a:r>
              <a:rPr lang="de-DE" dirty="0" err="1"/>
              <a:t>Conditional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Polymorphism</a:t>
            </a:r>
            <a:r>
              <a:rPr lang="de-DE" dirty="0"/>
              <a:t>, und Split Loop zur Vereinfachung von Bedingungen und Schleifen</a:t>
            </a:r>
          </a:p>
        </p:txBody>
      </p:sp>
    </p:spTree>
    <p:extLst>
      <p:ext uri="{BB962C8B-B14F-4D97-AF65-F5344CB8AC3E}">
        <p14:creationId xmlns:p14="http://schemas.microsoft.com/office/powerpoint/2010/main" val="11989904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8119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55987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5" name="Google Shape;387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24142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2051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11070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512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04868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0347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5" name="Google Shape;4355;gd29438504e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6" name="Google Shape;4356;gd29438504e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5260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36131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547081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9273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260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43682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032128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2" name="Google Shape;386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2" name="Google Shape;386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55328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2" name="Google Shape;386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4202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2" name="Google Shape;386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015676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2" name="Google Shape;386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90130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2" name="Google Shape;386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510157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2" name="Google Shape;386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31645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5" name="Google Shape;387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Google Shape;390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Google Shape;390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" name="Google Shape;391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2" name="Google Shape;391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9" name="Google Shape;391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0" name="Google Shape;392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Google Shape;392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6" name="Google Shape;392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617560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Google Shape;393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" name="Google Shape;3941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2" name="Google Shape;3942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5" name="Google Shape;3955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6" name="Google Shape;3956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" name="Google Shape;397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4" name="Google Shape;397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4" name="Google Shape;3984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5" name="Google Shape;3985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0" name="Google Shape;402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1" name="Google Shape;402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2" name="Google Shape;4032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3" name="Google Shape;4033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" name="Google Shape;404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5" name="Google Shape;404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6" name="Google Shape;40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7" name="Google Shape;40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" name="Google Shape;4362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3" name="Google Shape;4363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DE" dirty="0"/>
              <a:t>Begriff "</a:t>
            </a:r>
            <a:r>
              <a:rPr lang="de-DE" dirty="0" err="1"/>
              <a:t>Refactoring</a:t>
            </a:r>
            <a:r>
              <a:rPr lang="de-DE" dirty="0"/>
              <a:t>" wird oft locker verwendet, aber Autor verwendet ihn präziser</a:t>
            </a:r>
          </a:p>
          <a:p>
            <a:r>
              <a:rPr lang="de-DE" dirty="0"/>
              <a:t>Nomen-Definition: Strukturänderung von Software, um sie verständlicher und modifizierbarer zu machen, ohne das beobachtbare Verhalten zu ändern</a:t>
            </a:r>
          </a:p>
          <a:p>
            <a:r>
              <a:rPr lang="de-DE" dirty="0"/>
              <a:t>Verben-Definition: Software umstrukturieren durch eine Reihe von </a:t>
            </a:r>
            <a:r>
              <a:rPr lang="de-DE" dirty="0" err="1"/>
              <a:t>Refactorings</a:t>
            </a:r>
            <a:r>
              <a:rPr lang="de-DE" dirty="0"/>
              <a:t>, ohne das beobachtbare Verhalten zu ändern</a:t>
            </a:r>
          </a:p>
          <a:p>
            <a:r>
              <a:rPr lang="de-DE" dirty="0" err="1"/>
              <a:t>Refactoring</a:t>
            </a:r>
            <a:r>
              <a:rPr lang="de-DE" dirty="0"/>
              <a:t> als Prozess von kleinen, Verhalten-erhaltenden Schritten beschrieben</a:t>
            </a:r>
          </a:p>
          <a:p>
            <a:r>
              <a:rPr lang="de-DE" dirty="0"/>
              <a:t>Unterschied zwischen </a:t>
            </a:r>
            <a:r>
              <a:rPr lang="de-DE" dirty="0" err="1"/>
              <a:t>Refactoring</a:t>
            </a:r>
            <a:r>
              <a:rPr lang="de-DE" dirty="0"/>
              <a:t> und genereller Code-Bereinigung hervorgehoben</a:t>
            </a:r>
          </a:p>
          <a:p>
            <a:r>
              <a:rPr lang="de-DE" dirty="0"/>
              <a:t>Begriff "Restrukturierung" als allgemeinerer Begriff für Umorganisation oder Bereinigung des Code verwendet</a:t>
            </a:r>
          </a:p>
          <a:p>
            <a:r>
              <a:rPr lang="de-DE" dirty="0"/>
              <a:t>Kleine Schritte beim </a:t>
            </a:r>
            <a:r>
              <a:rPr lang="de-DE" dirty="0" err="1"/>
              <a:t>Refactoring</a:t>
            </a:r>
            <a:r>
              <a:rPr lang="de-DE" dirty="0"/>
              <a:t> ermöglichen schnelles Fortschreiten und minimieren Debugging-Zeit</a:t>
            </a:r>
          </a:p>
          <a:p>
            <a:r>
              <a:rPr lang="de-DE" dirty="0"/>
              <a:t>"Beobachtbares Verhalten" als lockere Bezeichnung für die Gesamtfunktionalität des Codes definiert</a:t>
            </a:r>
          </a:p>
          <a:p>
            <a:r>
              <a:rPr lang="de-DE" dirty="0" err="1"/>
              <a:t>Refactoring</a:t>
            </a:r>
            <a:r>
              <a:rPr lang="de-DE" dirty="0"/>
              <a:t> im Vergleich zur Performance-Optimierung: ähnliche Code-Manipulationen, aber unterschiedliche Zwecke (Verständlichkeit und Modifizierbarkeit vs. Performance-Verbesserung)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932768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1" name="Google Shape;4651;g8503e61549_1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2" name="Google Shape;4652;g8503e61549_1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1" name="Google Shape;5101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2" name="Google Shape;5102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8" name="Google Shape;5108;g73d1576bf0_1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9" name="Google Shape;5109;g73d1576bf0_1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2" name="Google Shape;386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229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Google Shape;93;p2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Google Shape;212;p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Google Shape;213;p2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Google Shape;423;p2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_1">
    <p:bg>
      <p:bgPr>
        <a:solidFill>
          <a:schemeClr val="accent6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7" name="Google Shape;3507;p12"/>
          <p:cNvGrpSpPr/>
          <p:nvPr/>
        </p:nvGrpSpPr>
        <p:grpSpPr>
          <a:xfrm>
            <a:off x="7828607" y="28698"/>
            <a:ext cx="1286904" cy="5086302"/>
            <a:chOff x="6367294" y="28698"/>
            <a:chExt cx="1286904" cy="5086302"/>
          </a:xfrm>
        </p:grpSpPr>
        <p:sp>
          <p:nvSpPr>
            <p:cNvPr id="3508" name="Google Shape;3508;p12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12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1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12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1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12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1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12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12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12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12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1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12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1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1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12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1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12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12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12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12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1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12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1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1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12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1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12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12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12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12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1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12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1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1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1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1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1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12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12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12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12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1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1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1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1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1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12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12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12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1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12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1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1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1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1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12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12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12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1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12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1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1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1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1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1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12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12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12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1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12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1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1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12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1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12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12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12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12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1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12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1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1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12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1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12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12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12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12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1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12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1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1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12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1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12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12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12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12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1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12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1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12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1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12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12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12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12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1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12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1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1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1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1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1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12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12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12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1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12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1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1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12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1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1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12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12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12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1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12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1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1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1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1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12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12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12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12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12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1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1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1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1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1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12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12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12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1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12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1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1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12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1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12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12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9" name="Google Shape;3669;p12"/>
          <p:cNvGrpSpPr/>
          <p:nvPr/>
        </p:nvGrpSpPr>
        <p:grpSpPr>
          <a:xfrm rot="10800000">
            <a:off x="28739" y="28698"/>
            <a:ext cx="1286904" cy="5086302"/>
            <a:chOff x="6367294" y="28698"/>
            <a:chExt cx="1286904" cy="5086302"/>
          </a:xfrm>
        </p:grpSpPr>
        <p:sp>
          <p:nvSpPr>
            <p:cNvPr id="3670" name="Google Shape;3670;p12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12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1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12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1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12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1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12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12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12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12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1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12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1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1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12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1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12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12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12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12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1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12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1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1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12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1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12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12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12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12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1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12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1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1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1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1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1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12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12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12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12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1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1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1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1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1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12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12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12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1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12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1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1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1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1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12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12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12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1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12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1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1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1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1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1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12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12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12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1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12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1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1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12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1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12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12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12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12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1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12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1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1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12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1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12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12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12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12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1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12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1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1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12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1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12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12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12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12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1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12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1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12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1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12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12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12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12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1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12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1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1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1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1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1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12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12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12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1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12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1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1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12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1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1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12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12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12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1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12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1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1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1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1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12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12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12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12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12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1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1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1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1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1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12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12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12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1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12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1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1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12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1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12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12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1" name="Google Shape;3831;p1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529" name="Google Shape;529;p3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530" name="Google Shape;530;p3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Google Shape;610;p3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611" name="Google Shape;611;p3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3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731" name="Google Shape;731;p3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Google Shape;940;p3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941" name="Google Shape;941;p3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3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6" name="Google Shape;1046;p4"/>
          <p:cNvSpPr txBox="1"/>
          <p:nvPr/>
        </p:nvSpPr>
        <p:spPr>
          <a:xfrm>
            <a:off x="659925" y="414075"/>
            <a:ext cx="7524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2000">
              <a:solidFill>
                <a:schemeClr val="accen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7" name="Google Shape;1047;p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48" name="Google Shape;1048;p4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049" name="Google Shape;1049;p4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4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1130" name="Google Shape;1130;p4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9" name="Google Shape;1249;p4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1250" name="Google Shape;1250;p4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9" name="Google Shape;1459;p4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1460" name="Google Shape;1460;p4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1566" name="Google Shape;1566;p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567" name="Google Shape;1567;p5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5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5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5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5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5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5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5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5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5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4" name="Google Shape;1624;p5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625" name="Google Shape;1625;p5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7" name="Google Shape;1687;p5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688" name="Google Shape;1688;p5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9" name="Google Shape;1789;p5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790" name="Google Shape;1790;p5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0" name="Google Shape;1840;p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5" name="Google Shape;1845;p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46" name="Google Shape;1846;p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847" name="Google Shape;1847;p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6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6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6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6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6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6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6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6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6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6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6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6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6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6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6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6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6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6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6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6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6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6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6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6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6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6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6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6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6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6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6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6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6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6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6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6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6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6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6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6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6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6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6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6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6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6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6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6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6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6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6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4" name="Google Shape;1904;p6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905" name="Google Shape;1905;p6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6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6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6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6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6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6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6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6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6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6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6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6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6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6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6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6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6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6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6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6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6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6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6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6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6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6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6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6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6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6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6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6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6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6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6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6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6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6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6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6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6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6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6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6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6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6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6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6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6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6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6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6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6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6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6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7" name="Google Shape;1967;p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968" name="Google Shape;1968;p6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6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6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6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6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6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6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6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6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6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6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6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6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6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6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6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6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6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6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6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6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6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6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6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6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6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6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6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6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6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6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6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6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6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6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6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6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6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6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6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6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6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6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6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6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6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6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6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6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6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6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6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6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6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6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6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6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6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6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6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6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6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6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6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6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6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6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6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6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6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6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6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6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6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6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6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6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6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6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6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6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6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6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6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6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6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6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6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6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6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6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9" name="Google Shape;2069;p6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070" name="Google Shape;2070;p6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6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6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6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6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6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6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6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6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6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6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6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6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6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6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6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6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6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6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6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6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6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6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6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6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6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6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6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6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6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6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6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6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6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6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6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6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6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6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6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6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6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6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6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5" name="Google Shape;2125;p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26" name="Google Shape;2126;p7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127" name="Google Shape;2127;p7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7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7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7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7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7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7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7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7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7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7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7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7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7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7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7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7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7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7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7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7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7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7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7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7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7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7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7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7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7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7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7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7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7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7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7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7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7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7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7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7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7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7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7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7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7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7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7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7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7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7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4" name="Google Shape;2184;p7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185" name="Google Shape;2185;p7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7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7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7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7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7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7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7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7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7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7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7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7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7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7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7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7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7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7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7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7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7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7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7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7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7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7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7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7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7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7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7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7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7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7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7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7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7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7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7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7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7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7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7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7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7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7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7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7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7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7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7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7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7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7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7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7" name="Google Shape;2247;p7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248" name="Google Shape;2248;p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7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7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7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7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7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7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7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7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7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7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7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7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7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7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7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7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7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7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7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7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7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7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7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7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7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7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7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7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7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7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7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7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7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7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7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7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7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7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7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7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7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7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7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7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7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7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7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7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7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7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7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7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7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7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7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7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7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7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7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7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7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7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7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7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7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7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7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7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7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7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7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7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7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7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7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7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7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7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7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7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7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7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7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7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7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7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7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7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7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7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9" name="Google Shape;2349;p7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350" name="Google Shape;2350;p7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7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7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7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7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7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7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7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7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7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7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7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7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7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7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7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7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7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7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7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7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7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7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7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7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7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7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7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7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7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7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7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7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7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7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7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7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7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7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7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7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7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7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7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7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02" name="Google Shape;2402;p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03" name="Google Shape;2403;p8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404" name="Google Shape;2404;p8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8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8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8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8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8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8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8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8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8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8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8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8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8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8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8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8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8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8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8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8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8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8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8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8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8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8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8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8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8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8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8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8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8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8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8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8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8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8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8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8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8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8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8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8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8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8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8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8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8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8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1" name="Google Shape;2461;p8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462" name="Google Shape;2462;p8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8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8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8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8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8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8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8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8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8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8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8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8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8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8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8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8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8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8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8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8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8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8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8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8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8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8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8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8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8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8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8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8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8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8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8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8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8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8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8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8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8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8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8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8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8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8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8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8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8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8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8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8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8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8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8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4" name="Google Shape;2524;p8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525" name="Google Shape;2525;p8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8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8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8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8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8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8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8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8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8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8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8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8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8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8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8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8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8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8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8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8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8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8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8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8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8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8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8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8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8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8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8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8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8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8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8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8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8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8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8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8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8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8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8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8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8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8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8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8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8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8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8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8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8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8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8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8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8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8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8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8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8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8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8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8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8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8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8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8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8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8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8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8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8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8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8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8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8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8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8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8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8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8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8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8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8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8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8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8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8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8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6" name="Google Shape;2626;p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627" name="Google Shape;2627;p8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8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8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8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8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8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8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8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8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8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8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8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8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8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8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8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8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8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8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8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8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8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8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8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8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8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8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8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8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8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8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8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8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8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8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8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8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8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8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8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8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8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8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8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8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1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56" name="Google Shape;2956;p10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957" name="Google Shape;2957;p10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0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0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0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0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0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0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0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0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0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0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0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0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0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0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0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0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0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0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0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0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0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0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0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0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0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0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10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10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10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10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1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0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0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0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0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0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10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10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10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10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1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10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10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10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10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10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10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10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10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10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1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10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10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4" name="Google Shape;3014;p10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015" name="Google Shape;3015;p10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10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10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10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10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10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1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10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10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10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10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10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10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10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10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10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1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10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10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10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10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10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10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10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10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10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1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10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10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10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10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10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10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10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10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10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1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10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10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10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10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10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10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10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10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10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1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10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10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10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10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10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10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10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10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10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1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10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10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10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10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10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7" name="Google Shape;3077;p10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078" name="Google Shape;3078;p10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10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10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1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10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10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10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10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10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10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10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10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10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1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10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10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10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10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10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10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10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10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10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1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10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10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10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10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10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10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10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10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10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1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10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10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10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10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10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10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10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10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10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1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10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10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10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10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10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10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10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10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10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1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10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10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10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10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10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10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10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10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10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1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10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10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10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10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10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10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10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10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10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0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10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10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0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0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10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10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10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10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1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10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10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10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10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10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10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10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10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10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1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10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10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10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10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10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10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10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9" name="Google Shape;3179;p10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180" name="Google Shape;3180;p10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1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10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10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10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10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10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10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10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10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10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1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10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10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10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10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10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10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10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10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10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1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10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10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10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10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10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10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10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10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10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1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10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10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10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10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10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10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10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10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10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1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10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10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10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10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10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10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10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10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chemeClr val="accent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Google Shape;3231;p1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32" name="Google Shape;3232;p11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11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11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11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11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1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11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11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11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11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11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11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11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11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11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1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11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11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11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11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11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11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11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11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11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1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11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11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11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11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11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11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11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11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11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1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11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11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11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11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11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11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11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11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11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1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11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11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11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11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11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11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11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11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11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1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11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9" name="Google Shape;3289;p11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290" name="Google Shape;3290;p11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11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11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11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11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11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11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1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11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11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11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11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11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11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11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11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11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1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11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11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11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11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11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11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11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11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11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1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11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11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11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11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11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11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11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11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11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1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11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11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11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11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11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11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11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11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11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1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11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11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11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11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11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11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11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11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11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1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11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11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11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11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2" name="Google Shape;3352;p11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353" name="Google Shape;3353;p11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11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11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1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1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11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11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11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11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11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1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1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11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11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1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11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11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11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11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11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11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1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1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11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1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11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11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11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11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11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11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1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1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1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1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11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1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1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1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11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11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1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11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11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1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1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11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11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11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1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1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11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1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1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1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1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1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1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11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11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1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1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1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11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11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11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11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11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1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11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1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11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1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1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11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1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11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11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11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11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11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11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1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1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1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1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11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11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1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1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1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1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1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1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1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1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1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1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4" name="Google Shape;3454;p11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455" name="Google Shape;3455;p11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11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1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1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1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1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1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1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1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1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11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11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1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11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1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1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1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1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1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1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11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11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1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11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11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11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11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1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1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1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1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1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1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1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1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1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1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1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1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1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1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1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1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1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1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1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1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11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5" name="Google Shape;3505;p1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13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de-DE" b="1" dirty="0"/>
              <a:t>Grundprinzipien und Konzepte von </a:t>
            </a:r>
            <a:r>
              <a:rPr lang="de-DE" b="1" dirty="0" err="1"/>
              <a:t>Refactoring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Google Shape;3897;p20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de-DE" b="1" dirty="0"/>
              <a:t>Hinzufügen von Funktionalität</a:t>
            </a:r>
          </a:p>
          <a:p>
            <a:pPr marL="114300" indent="0">
              <a:buNone/>
            </a:pPr>
            <a:r>
              <a:rPr lang="de-DE" dirty="0"/>
              <a:t>Keine Änderungen am bestehenden Code</a:t>
            </a:r>
          </a:p>
          <a:p>
            <a:pPr marL="114300" indent="0">
              <a:buNone/>
            </a:pPr>
            <a:r>
              <a:rPr lang="de-DE" dirty="0"/>
              <a:t>Nur Hinzufügen von neuen Fähigkeiten und Tests</a:t>
            </a:r>
          </a:p>
        </p:txBody>
      </p:sp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de-DE" b="1" dirty="0"/>
              <a:t>THE TWO HATS</a:t>
            </a:r>
            <a:endParaRPr dirty="0"/>
          </a:p>
        </p:txBody>
      </p:sp>
      <p:sp>
        <p:nvSpPr>
          <p:cNvPr id="3899" name="Google Shape;3899;p20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b="1" dirty="0" err="1"/>
              <a:t>Refactoring</a:t>
            </a:r>
            <a:endParaRPr b="1" dirty="0"/>
          </a:p>
          <a:p>
            <a:pPr marL="114300" indent="0">
              <a:buNone/>
            </a:pPr>
            <a:r>
              <a:rPr lang="de-DE" dirty="0"/>
              <a:t>Nur Code Restrukturierung</a:t>
            </a:r>
          </a:p>
          <a:p>
            <a:pPr marL="114300" indent="0">
              <a:buNone/>
            </a:pPr>
            <a:r>
              <a:rPr lang="de-DE" dirty="0"/>
              <a:t>Keine Neue Funktionalität</a:t>
            </a:r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7649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3.</a:t>
            </a:r>
            <a:br>
              <a:rPr lang="en" dirty="0"/>
            </a:br>
            <a:r>
              <a:rPr lang="de-DE" b="1" dirty="0"/>
              <a:t>Warum ist </a:t>
            </a:r>
            <a:r>
              <a:rPr lang="de-DE" b="1" dirty="0" err="1"/>
              <a:t>Refactoring</a:t>
            </a:r>
            <a:r>
              <a:rPr lang="de-DE" b="1" dirty="0"/>
              <a:t> notwendig?</a:t>
            </a:r>
            <a:endParaRPr dirty="0"/>
          </a:p>
        </p:txBody>
      </p:sp>
      <p:sp>
        <p:nvSpPr>
          <p:cNvPr id="3859" name="Google Shape;3859;p16"/>
          <p:cNvSpPr txBox="1">
            <a:spLocks noGrp="1"/>
          </p:cNvSpPr>
          <p:nvPr>
            <p:ph type="subTitle" idx="1"/>
          </p:nvPr>
        </p:nvSpPr>
        <p:spPr>
          <a:xfrm>
            <a:off x="685799" y="3983055"/>
            <a:ext cx="5720787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de-DE" dirty="0"/>
              <a:t>Zunahme von Komplexität &amp;</a:t>
            </a:r>
          </a:p>
          <a:p>
            <a:pPr marL="0" lvl="0" indent="0"/>
            <a:r>
              <a:rPr lang="de-DE" dirty="0"/>
              <a:t>Langsamerer Entwicklungsgeschwindigkeit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339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298807" y="126633"/>
            <a:ext cx="6761100" cy="12333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de-DE" b="1" dirty="0" err="1"/>
              <a:t>Refactoring</a:t>
            </a:r>
            <a:r>
              <a:rPr lang="de-DE" b="1" dirty="0"/>
              <a:t> verbessert das Design von Software</a:t>
            </a:r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B1EE5-3656-4DE4-A5E5-3335CE6AD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7265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298807" y="126633"/>
            <a:ext cx="6761100" cy="12333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de-DE" b="1" dirty="0" err="1"/>
              <a:t>Refactoring</a:t>
            </a:r>
            <a:r>
              <a:rPr lang="de-DE" b="1" dirty="0"/>
              <a:t> macht Software leichter verständlich</a:t>
            </a:r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B1EE5-3656-4DE4-A5E5-3335CE6AD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0273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298807" y="126633"/>
            <a:ext cx="6761100" cy="12333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de-DE" b="1" dirty="0" err="1"/>
              <a:t>Refactoring</a:t>
            </a:r>
            <a:r>
              <a:rPr lang="de-DE" b="1" dirty="0"/>
              <a:t> hilft mir bei der Fehlersuche</a:t>
            </a:r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B1EE5-3656-4DE4-A5E5-3335CE6AD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1808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298807" y="126633"/>
            <a:ext cx="6761100" cy="12333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de-DE" b="1" dirty="0" err="1"/>
              <a:t>Refactoring</a:t>
            </a:r>
            <a:r>
              <a:rPr lang="de-DE" b="1" dirty="0"/>
              <a:t> hilft mir, schneller zu programmieren</a:t>
            </a:r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B1EE5-3656-4DE4-A5E5-3335CE6AD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1361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3.</a:t>
            </a:r>
            <a:br>
              <a:rPr lang="en" dirty="0"/>
            </a:br>
            <a:r>
              <a:rPr lang="de-DE" b="1" dirty="0"/>
              <a:t>Wann ist </a:t>
            </a:r>
            <a:r>
              <a:rPr lang="de-DE" b="1" dirty="0" err="1"/>
              <a:t>Refactoring</a:t>
            </a:r>
            <a:r>
              <a:rPr lang="de-DE" b="1" dirty="0"/>
              <a:t> notwendig?</a:t>
            </a:r>
            <a:endParaRPr dirty="0"/>
          </a:p>
        </p:txBody>
      </p:sp>
      <p:sp>
        <p:nvSpPr>
          <p:cNvPr id="3859" name="Google Shape;3859;p16"/>
          <p:cNvSpPr txBox="1">
            <a:spLocks noGrp="1"/>
          </p:cNvSpPr>
          <p:nvPr>
            <p:ph type="subTitle" idx="1"/>
          </p:nvPr>
        </p:nvSpPr>
        <p:spPr>
          <a:xfrm>
            <a:off x="685799" y="3983055"/>
            <a:ext cx="5720787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de-DE" dirty="0"/>
              <a:t>Zunahme von Komplexität &amp;</a:t>
            </a:r>
          </a:p>
          <a:p>
            <a:pPr marL="0" lvl="0" indent="0"/>
            <a:r>
              <a:rPr lang="de-DE" dirty="0"/>
              <a:t>Langsamerer Entwicklungsgeschwindigkeit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9483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298807" y="126633"/>
            <a:ext cx="6761100" cy="12333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de-DE" b="1" dirty="0"/>
              <a:t>Vorbereitendes </a:t>
            </a:r>
            <a:r>
              <a:rPr lang="de-DE" b="1" dirty="0" err="1"/>
              <a:t>Refactoring</a:t>
            </a:r>
            <a:endParaRPr lang="de-DE" b="1" dirty="0"/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B1EE5-3656-4DE4-A5E5-3335CE6AD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9095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298807" y="126633"/>
            <a:ext cx="6761100" cy="12333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de-DE" b="1" dirty="0"/>
              <a:t>Umfassendes </a:t>
            </a:r>
            <a:r>
              <a:rPr lang="de-DE" b="1" dirty="0" err="1"/>
              <a:t>Refactoring</a:t>
            </a:r>
            <a:endParaRPr lang="de-DE" b="1" dirty="0"/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B1EE5-3656-4DE4-A5E5-3335CE6AD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9284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298807" y="126633"/>
            <a:ext cx="6761100" cy="12333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de-DE" b="1" dirty="0" err="1"/>
              <a:t>Litter</a:t>
            </a:r>
            <a:r>
              <a:rPr lang="de-DE" b="1" dirty="0"/>
              <a:t>-Pickup </a:t>
            </a:r>
            <a:r>
              <a:rPr lang="de-DE" b="1" dirty="0" err="1"/>
              <a:t>Refactoring</a:t>
            </a:r>
            <a:endParaRPr lang="de-DE" b="1" dirty="0"/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B1EE5-3656-4DE4-A5E5-3335CE6AD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04638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Google Shape;3850;p15"/>
          <p:cNvSpPr txBox="1">
            <a:spLocks noGrp="1"/>
          </p:cNvSpPr>
          <p:nvPr>
            <p:ph type="ctrTitle" idx="4294967295"/>
          </p:nvPr>
        </p:nvSpPr>
        <p:spPr>
          <a:xfrm>
            <a:off x="3319625" y="668950"/>
            <a:ext cx="3731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H</a:t>
            </a:r>
            <a:r>
              <a:rPr lang="de-DE" sz="6000" dirty="0"/>
              <a:t>ALLO</a:t>
            </a:r>
            <a:r>
              <a:rPr lang="en" sz="6000" dirty="0"/>
              <a:t>!</a:t>
            </a:r>
            <a:endParaRPr sz="6000" dirty="0"/>
          </a:p>
        </p:txBody>
      </p:sp>
      <p:sp>
        <p:nvSpPr>
          <p:cNvPr id="3851" name="Google Shape;3851;p15"/>
          <p:cNvSpPr txBox="1">
            <a:spLocks noGrp="1"/>
          </p:cNvSpPr>
          <p:nvPr>
            <p:ph type="subTitle" idx="4294967295"/>
          </p:nvPr>
        </p:nvSpPr>
        <p:spPr>
          <a:xfrm>
            <a:off x="3319625" y="1968723"/>
            <a:ext cx="3731400" cy="2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b="1" dirty="0">
                <a:latin typeface="Titillium Web"/>
                <a:ea typeface="Titillium Web"/>
                <a:cs typeface="Titillium Web"/>
                <a:sym typeface="Titillium Web"/>
              </a:rPr>
              <a:t>Ich bin Jan Birkmann</a:t>
            </a:r>
            <a:endParaRPr b="1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 am here because I love to give presentations. 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You can find me at @username</a:t>
            </a:r>
            <a:endParaRPr b="1" dirty="0"/>
          </a:p>
        </p:txBody>
      </p:sp>
      <p:pic>
        <p:nvPicPr>
          <p:cNvPr id="3852" name="Google Shape;3852;p15" descr="photo-1434030216411-0b793f4b4173.jpg"/>
          <p:cNvPicPr preferRelativeResize="0"/>
          <p:nvPr/>
        </p:nvPicPr>
        <p:blipFill rotWithShape="1">
          <a:blip r:embed="rId3">
            <a:alphaModFix/>
          </a:blip>
          <a:srcRect l="23367" r="21417"/>
          <a:stretch/>
        </p:blipFill>
        <p:spPr>
          <a:xfrm>
            <a:off x="0" y="0"/>
            <a:ext cx="2840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3" name="Google Shape;3853;p1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298807" y="126633"/>
            <a:ext cx="6761100" cy="12333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de-DE" b="1" dirty="0"/>
              <a:t>Geplantes und opportunistisches </a:t>
            </a:r>
            <a:r>
              <a:rPr lang="de-DE" b="1" dirty="0" err="1"/>
              <a:t>Refactoring</a:t>
            </a:r>
            <a:endParaRPr lang="de-DE" b="1" dirty="0"/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B1EE5-3656-4DE4-A5E5-3335CE6AD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0965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298807" y="126633"/>
            <a:ext cx="6761100" cy="12333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de-DE" b="1" dirty="0"/>
              <a:t>Geplantes und opportunistisches </a:t>
            </a:r>
            <a:r>
              <a:rPr lang="de-DE" b="1" dirty="0" err="1"/>
              <a:t>Refactoring</a:t>
            </a:r>
            <a:endParaRPr lang="de-DE" b="1" dirty="0"/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B1EE5-3656-4DE4-A5E5-3335CE6AD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84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4" name="Google Shape;3864;p17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109440" cy="3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You have to refactor when you run into ugly code—but excellent code needs plenty of refactoring too.</a:t>
            </a:r>
          </a:p>
        </p:txBody>
      </p:sp>
      <p:sp>
        <p:nvSpPr>
          <p:cNvPr id="3865" name="Google Shape;3865;p1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6331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298807" y="126633"/>
            <a:ext cx="6761100" cy="12333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de-DE" b="1" dirty="0"/>
              <a:t>Langfristiges </a:t>
            </a:r>
            <a:r>
              <a:rPr lang="de-DE" b="1" dirty="0" err="1"/>
              <a:t>Refactoring</a:t>
            </a:r>
            <a:endParaRPr lang="de-DE" b="1" dirty="0"/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B1EE5-3656-4DE4-A5E5-3335CE6AD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0378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298807" y="126633"/>
            <a:ext cx="6761100" cy="12333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de-DE" b="1" dirty="0" err="1"/>
              <a:t>Refactoring</a:t>
            </a:r>
            <a:r>
              <a:rPr lang="de-DE" b="1" dirty="0"/>
              <a:t> im Rahmen eines</a:t>
            </a:r>
            <a:br>
              <a:rPr lang="de-DE" b="1" dirty="0"/>
            </a:br>
            <a:r>
              <a:rPr lang="de-DE" b="1" dirty="0"/>
              <a:t>Code-Review</a:t>
            </a:r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B1EE5-3656-4DE4-A5E5-3335CE6AD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3643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298807" y="126633"/>
            <a:ext cx="6761100" cy="12333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de-DE" b="1" dirty="0"/>
              <a:t>Was sage ich meinem Vorgesetzten?</a:t>
            </a:r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B1EE5-3656-4DE4-A5E5-3335CE6AD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60477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298807" y="126633"/>
            <a:ext cx="6761100" cy="12333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de-DE" b="1" dirty="0"/>
              <a:t>Wann sollte ich nicht </a:t>
            </a:r>
            <a:r>
              <a:rPr lang="de-DE" b="1" dirty="0" err="1"/>
              <a:t>refaktorisieren</a:t>
            </a:r>
            <a:r>
              <a:rPr lang="de-DE" b="1" dirty="0"/>
              <a:t>?</a:t>
            </a:r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B1EE5-3656-4DE4-A5E5-3335CE6AD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4858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3.</a:t>
            </a:r>
            <a:br>
              <a:rPr lang="en" dirty="0"/>
            </a:br>
            <a:r>
              <a:rPr lang="de-DE" b="1" dirty="0"/>
              <a:t>Probleme beim </a:t>
            </a:r>
            <a:r>
              <a:rPr lang="de-DE" b="1" dirty="0" err="1"/>
              <a:t>Refactoring</a:t>
            </a:r>
            <a:endParaRPr dirty="0"/>
          </a:p>
        </p:txBody>
      </p:sp>
      <p:sp>
        <p:nvSpPr>
          <p:cNvPr id="3859" name="Google Shape;3859;p16"/>
          <p:cNvSpPr txBox="1">
            <a:spLocks noGrp="1"/>
          </p:cNvSpPr>
          <p:nvPr>
            <p:ph type="subTitle" idx="1"/>
          </p:nvPr>
        </p:nvSpPr>
        <p:spPr>
          <a:xfrm>
            <a:off x="685799" y="3983055"/>
            <a:ext cx="5720787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de-DE" dirty="0"/>
              <a:t>Zunahme von Komplexität &amp;</a:t>
            </a:r>
          </a:p>
          <a:p>
            <a:pPr marL="0" lvl="0" indent="0"/>
            <a:r>
              <a:rPr lang="de-DE" dirty="0"/>
              <a:t>Langsamerer Entwicklungsgeschwindigkeit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171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298807" y="126633"/>
            <a:ext cx="6761100" cy="12333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de-DE" b="1" dirty="0"/>
              <a:t>Verlangsamung neuer Funktionen</a:t>
            </a:r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B1EE5-3656-4DE4-A5E5-3335CE6AD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932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298807" y="126633"/>
            <a:ext cx="6761100" cy="12333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de-DE" b="1" dirty="0"/>
              <a:t>Code Eigentum</a:t>
            </a:r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B1EE5-3656-4DE4-A5E5-3335CE6AD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4445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298807" y="126633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de-DE" b="1" dirty="0"/>
              <a:t>Gliederung</a:t>
            </a:r>
            <a:endParaRPr dirty="0"/>
          </a:p>
        </p:txBody>
      </p:sp>
      <p:sp>
        <p:nvSpPr>
          <p:cNvPr id="3871" name="Google Shape;3871;p18"/>
          <p:cNvSpPr txBox="1">
            <a:spLocks noGrp="1"/>
          </p:cNvSpPr>
          <p:nvPr>
            <p:ph type="body" idx="1"/>
          </p:nvPr>
        </p:nvSpPr>
        <p:spPr>
          <a:xfrm>
            <a:off x="365881" y="932270"/>
            <a:ext cx="6761100" cy="3842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DE" sz="1600" dirty="0"/>
              <a:t>Einleitung</a:t>
            </a:r>
          </a:p>
          <a:p>
            <a:r>
              <a:rPr lang="de-DE" sz="1600" dirty="0"/>
              <a:t>Was ist </a:t>
            </a:r>
            <a:r>
              <a:rPr lang="de-DE" sz="1600" dirty="0" err="1"/>
              <a:t>Refactoring</a:t>
            </a:r>
            <a:r>
              <a:rPr lang="de-DE" sz="1600" dirty="0"/>
              <a:t>?</a:t>
            </a:r>
          </a:p>
          <a:p>
            <a:r>
              <a:rPr lang="de-DE" sz="1600" dirty="0"/>
              <a:t>Wann ist </a:t>
            </a:r>
            <a:r>
              <a:rPr lang="de-DE" sz="1600" dirty="0" err="1"/>
              <a:t>Refactoring</a:t>
            </a:r>
            <a:r>
              <a:rPr lang="de-DE" sz="1600" dirty="0"/>
              <a:t> notwendig?</a:t>
            </a:r>
          </a:p>
          <a:p>
            <a:r>
              <a:rPr lang="de-DE" sz="1600" dirty="0"/>
              <a:t>Die "schlechten Gerüche" im Code</a:t>
            </a:r>
          </a:p>
          <a:p>
            <a:r>
              <a:rPr lang="de-DE" sz="1600" dirty="0"/>
              <a:t>Der Prozess des </a:t>
            </a:r>
            <a:r>
              <a:rPr lang="de-DE" sz="1600" dirty="0" err="1"/>
              <a:t>Refactorings</a:t>
            </a:r>
            <a:endParaRPr lang="de-DE" sz="1600" dirty="0"/>
          </a:p>
          <a:p>
            <a:r>
              <a:rPr lang="de-DE" sz="1600" dirty="0"/>
              <a:t>Wann hören wir auf?</a:t>
            </a:r>
          </a:p>
          <a:p>
            <a:r>
              <a:rPr lang="de-DE" sz="1600" dirty="0"/>
              <a:t>Alternativen Projektabläufe</a:t>
            </a:r>
          </a:p>
          <a:p>
            <a:r>
              <a:rPr lang="de-DE" sz="1600" dirty="0"/>
              <a:t>Unser Weg zum Clean Code</a:t>
            </a:r>
          </a:p>
          <a:p>
            <a:r>
              <a:rPr lang="de-DE" sz="1600" dirty="0"/>
              <a:t>Zusammenfassung</a:t>
            </a:r>
          </a:p>
          <a:p>
            <a:r>
              <a:rPr lang="de-DE" sz="1600" dirty="0"/>
              <a:t>Fragen und Diskussion</a:t>
            </a:r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298807" y="126633"/>
            <a:ext cx="6761100" cy="12333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de-DE" b="1" dirty="0" err="1"/>
              <a:t>Branches</a:t>
            </a:r>
            <a:endParaRPr lang="de-DE" b="1" dirty="0"/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B1EE5-3656-4DE4-A5E5-3335CE6AD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60681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298807" y="126633"/>
            <a:ext cx="6761100" cy="12333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de-DE" b="1" dirty="0" err="1"/>
              <a:t>Testing</a:t>
            </a:r>
            <a:endParaRPr lang="de-DE" b="1" dirty="0"/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B1EE5-3656-4DE4-A5E5-3335CE6AD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4022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298807" y="126633"/>
            <a:ext cx="6761100" cy="12333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de-DE" b="1" dirty="0"/>
              <a:t>Legacy Code</a:t>
            </a:r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B1EE5-3656-4DE4-A5E5-3335CE6AD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75182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685799" y="2878750"/>
            <a:ext cx="5367759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4.</a:t>
            </a:r>
            <a:br>
              <a:rPr lang="en" dirty="0"/>
            </a:br>
            <a:r>
              <a:rPr lang="de-DE" b="1" dirty="0"/>
              <a:t>Katalog von nützlichen </a:t>
            </a:r>
            <a:r>
              <a:rPr lang="de-DE" b="1" dirty="0" err="1"/>
              <a:t>Refactorings</a:t>
            </a:r>
            <a:endParaRPr dirty="0"/>
          </a:p>
        </p:txBody>
      </p:sp>
      <p:sp>
        <p:nvSpPr>
          <p:cNvPr id="3859" name="Google Shape;3859;p16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5264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de-DE" b="1" dirty="0"/>
              <a:t>gemäß Martin Fowler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24454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2BB76E8-D7A5-4E9E-9E27-3433AB66F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6655" y="-37246"/>
            <a:ext cx="5180746" cy="5180746"/>
          </a:xfrm>
          <a:prstGeom prst="rect">
            <a:avLst/>
          </a:prstGeom>
        </p:spPr>
      </p:pic>
      <p:sp>
        <p:nvSpPr>
          <p:cNvPr id="3914" name="Google Shape;3914;p22"/>
          <p:cNvSpPr txBox="1">
            <a:spLocks noGrp="1"/>
          </p:cNvSpPr>
          <p:nvPr>
            <p:ph type="title"/>
          </p:nvPr>
        </p:nvSpPr>
        <p:spPr>
          <a:xfrm>
            <a:off x="4114092" y="550953"/>
            <a:ext cx="3467116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de-DE" b="1" dirty="0"/>
              <a:t>Martin Fowler</a:t>
            </a:r>
            <a:endParaRPr dirty="0"/>
          </a:p>
        </p:txBody>
      </p:sp>
      <p:sp>
        <p:nvSpPr>
          <p:cNvPr id="3915" name="Google Shape;3915;p22"/>
          <p:cNvSpPr txBox="1">
            <a:spLocks noGrp="1"/>
          </p:cNvSpPr>
          <p:nvPr>
            <p:ph type="body" idx="1"/>
          </p:nvPr>
        </p:nvSpPr>
        <p:spPr>
          <a:xfrm>
            <a:off x="4571999" y="1408353"/>
            <a:ext cx="3186545" cy="30755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buNone/>
            </a:pPr>
            <a:r>
              <a:rPr lang="de-DE" sz="2000" dirty="0"/>
              <a:t>Softwareentwickler / Autor</a:t>
            </a:r>
          </a:p>
          <a:p>
            <a:pPr marL="76200" indent="0">
              <a:buNone/>
            </a:pPr>
            <a:endParaRPr lang="de-DE" sz="2000" dirty="0"/>
          </a:p>
          <a:p>
            <a:pPr marL="76200" indent="0">
              <a:buNone/>
            </a:pPr>
            <a:r>
              <a:rPr lang="de-DE" sz="2000" dirty="0"/>
              <a:t>Experte für</a:t>
            </a:r>
          </a:p>
          <a:p>
            <a:pPr marL="533400" lvl="1" indent="0">
              <a:buNone/>
            </a:pPr>
            <a:r>
              <a:rPr lang="de-DE" sz="2000" dirty="0"/>
              <a:t>Softwarearchitektur</a:t>
            </a:r>
          </a:p>
          <a:p>
            <a:pPr marL="533400" lvl="1" indent="0">
              <a:buNone/>
            </a:pPr>
            <a:r>
              <a:rPr lang="de-DE" sz="2000" dirty="0"/>
              <a:t>Design Patterns </a:t>
            </a:r>
          </a:p>
          <a:p>
            <a:pPr marL="533400" lvl="1" indent="0">
              <a:buNone/>
            </a:pPr>
            <a:r>
              <a:rPr lang="de-DE" sz="2000" dirty="0"/>
              <a:t>Agile Methoden</a:t>
            </a:r>
          </a:p>
          <a:p>
            <a:pPr marL="533400" lvl="1" indent="0">
              <a:buNone/>
            </a:pPr>
            <a:endParaRPr lang="de-DE" sz="2000" dirty="0"/>
          </a:p>
          <a:p>
            <a:pPr marL="76200" indent="0">
              <a:buNone/>
            </a:pPr>
            <a:r>
              <a:rPr lang="de-DE" sz="2000" dirty="0"/>
              <a:t>Mitbegründer des </a:t>
            </a:r>
            <a:br>
              <a:rPr lang="de-DE" sz="2000" dirty="0"/>
            </a:br>
            <a:r>
              <a:rPr lang="de-DE" sz="2000" dirty="0"/>
              <a:t>Manifests für Agile Softwareentwicklung</a:t>
            </a:r>
          </a:p>
        </p:txBody>
      </p:sp>
      <p:sp>
        <p:nvSpPr>
          <p:cNvPr id="3917" name="Google Shape;3917;p2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88418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298807" y="126633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de-DE" b="1" dirty="0"/>
              <a:t>Katalog Übersicht</a:t>
            </a:r>
            <a:endParaRPr dirty="0"/>
          </a:p>
        </p:txBody>
      </p:sp>
      <p:sp>
        <p:nvSpPr>
          <p:cNvPr id="3871" name="Google Shape;3871;p18"/>
          <p:cNvSpPr txBox="1">
            <a:spLocks noGrp="1"/>
          </p:cNvSpPr>
          <p:nvPr>
            <p:ph type="body" idx="1"/>
          </p:nvPr>
        </p:nvSpPr>
        <p:spPr>
          <a:xfrm>
            <a:off x="365881" y="932270"/>
            <a:ext cx="6761100" cy="3842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DE" sz="1600" dirty="0"/>
              <a:t>EXTRACT FUNCTION</a:t>
            </a:r>
          </a:p>
          <a:p>
            <a:r>
              <a:rPr lang="de-DE" sz="1600" dirty="0"/>
              <a:t>INLINE FUNCTION</a:t>
            </a:r>
          </a:p>
          <a:p>
            <a:r>
              <a:rPr lang="de-DE" sz="1600" dirty="0"/>
              <a:t>EXTRACT VARIABLE</a:t>
            </a:r>
          </a:p>
          <a:p>
            <a:r>
              <a:rPr lang="de-DE" sz="1600" dirty="0"/>
              <a:t>INLINE VARIABLE</a:t>
            </a:r>
          </a:p>
          <a:p>
            <a:r>
              <a:rPr lang="de-DE" sz="1600" dirty="0"/>
              <a:t>RENAME FUNCTION</a:t>
            </a:r>
          </a:p>
          <a:p>
            <a:r>
              <a:rPr lang="de-DE" sz="1600" dirty="0"/>
              <a:t>ENCAPSULATE VARIABLE</a:t>
            </a:r>
          </a:p>
          <a:p>
            <a:r>
              <a:rPr lang="de-DE" sz="1600" dirty="0"/>
              <a:t>RENAME VARIABLE</a:t>
            </a:r>
          </a:p>
          <a:p>
            <a:r>
              <a:rPr lang="de-DE" sz="1600" dirty="0"/>
              <a:t>INTRODUCE PARAMETER OBJECT</a:t>
            </a:r>
          </a:p>
          <a:p>
            <a:r>
              <a:rPr lang="de-DE" sz="1600" dirty="0"/>
              <a:t>COMBINE FUNCTIONS INTO CLASS</a:t>
            </a:r>
          </a:p>
          <a:p>
            <a:endParaRPr lang="de-DE" sz="1600" dirty="0"/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90575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5.</a:t>
            </a:r>
            <a:br>
              <a:rPr lang="en" dirty="0"/>
            </a:br>
            <a:r>
              <a:rPr lang="de-DE" b="1" dirty="0"/>
              <a:t>Bad </a:t>
            </a:r>
            <a:r>
              <a:rPr lang="de-DE" b="1" dirty="0" err="1"/>
              <a:t>Smells</a:t>
            </a:r>
            <a:r>
              <a:rPr lang="de-DE" b="1" dirty="0"/>
              <a:t> in Code</a:t>
            </a:r>
            <a:endParaRPr dirty="0"/>
          </a:p>
        </p:txBody>
      </p:sp>
      <p:sp>
        <p:nvSpPr>
          <p:cNvPr id="3859" name="Google Shape;3859;p16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5264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de-DE" dirty="0"/>
              <a:t>Erläuterung der "schlechten Gerüche"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88959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3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2" name="Google Shape;3922;p23"/>
          <p:cNvSpPr txBox="1">
            <a:spLocks noGrp="1"/>
          </p:cNvSpPr>
          <p:nvPr>
            <p:ph type="title" idx="4294967295"/>
          </p:nvPr>
        </p:nvSpPr>
        <p:spPr>
          <a:xfrm>
            <a:off x="2608223" y="212795"/>
            <a:ext cx="3927554" cy="828137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“If it stinks, change it.”</a:t>
            </a:r>
            <a:br>
              <a:rPr lang="en-US" sz="2400" dirty="0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</a:br>
            <a:r>
              <a:rPr lang="en-US" sz="2400" dirty="0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— </a:t>
            </a:r>
            <a:r>
              <a:rPr lang="de-DE" sz="2400" dirty="0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Oma Beck</a:t>
            </a:r>
            <a:endParaRPr sz="2400" dirty="0">
              <a:solidFill>
                <a:srgbClr val="FFFFFF"/>
              </a:solidFill>
              <a:highlight>
                <a:srgbClr val="0B87A1"/>
              </a:highlight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23" name="Google Shape;3923;p2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1144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298807" y="126633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de-DE" b="1" dirty="0" err="1"/>
              <a:t>What</a:t>
            </a:r>
            <a:r>
              <a:rPr lang="de-DE" b="1" dirty="0"/>
              <a:t> </a:t>
            </a:r>
            <a:r>
              <a:rPr lang="de-DE" b="1" dirty="0" err="1"/>
              <a:t>are</a:t>
            </a:r>
            <a:r>
              <a:rPr lang="de-DE" b="1" dirty="0"/>
              <a:t> </a:t>
            </a:r>
            <a:r>
              <a:rPr lang="de-DE" b="1" dirty="0" err="1"/>
              <a:t>you</a:t>
            </a:r>
            <a:r>
              <a:rPr lang="de-DE" b="1" dirty="0"/>
              <a:t> </a:t>
            </a:r>
            <a:r>
              <a:rPr lang="de-DE" b="1" dirty="0" err="1"/>
              <a:t>smelling</a:t>
            </a:r>
            <a:r>
              <a:rPr lang="de-DE" b="1" dirty="0"/>
              <a:t>?</a:t>
            </a:r>
            <a:endParaRPr dirty="0"/>
          </a:p>
        </p:txBody>
      </p:sp>
      <p:sp>
        <p:nvSpPr>
          <p:cNvPr id="3871" name="Google Shape;3871;p18"/>
          <p:cNvSpPr txBox="1">
            <a:spLocks noGrp="1"/>
          </p:cNvSpPr>
          <p:nvPr>
            <p:ph type="body" idx="1"/>
          </p:nvPr>
        </p:nvSpPr>
        <p:spPr>
          <a:xfrm>
            <a:off x="365881" y="932270"/>
            <a:ext cx="6761100" cy="3842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DE" sz="1600" dirty="0"/>
              <a:t>MYSTERIOUS NAME</a:t>
            </a:r>
          </a:p>
          <a:p>
            <a:r>
              <a:rPr lang="de-DE" sz="1600" dirty="0"/>
              <a:t>DUPLICATED CODE</a:t>
            </a:r>
          </a:p>
          <a:p>
            <a:r>
              <a:rPr lang="de-DE" sz="1600" dirty="0"/>
              <a:t>LONG FUNCTION</a:t>
            </a:r>
          </a:p>
          <a:p>
            <a:r>
              <a:rPr lang="de-DE" sz="1600" dirty="0"/>
              <a:t>LONG PARAMETER LIST</a:t>
            </a:r>
          </a:p>
          <a:p>
            <a:r>
              <a:rPr lang="de-DE" sz="1600" dirty="0"/>
              <a:t>GLOBAL DATA</a:t>
            </a:r>
          </a:p>
          <a:p>
            <a:r>
              <a:rPr lang="de-DE" sz="1600" dirty="0"/>
              <a:t>FEATURE ENVY</a:t>
            </a:r>
          </a:p>
          <a:p>
            <a:r>
              <a:rPr lang="de-DE" sz="1600" dirty="0"/>
              <a:t>LARGE CLASS</a:t>
            </a:r>
          </a:p>
          <a:p>
            <a:r>
              <a:rPr lang="de-DE" sz="1600" dirty="0"/>
              <a:t>COMMENTS</a:t>
            </a:r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55612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298807" y="126633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de-DE" b="1" dirty="0"/>
              <a:t>MYSTERIOUS NAME</a:t>
            </a:r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B1EE5-3656-4DE4-A5E5-3335CE6AD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Aussagekräftigen Namen für Funktionen, Module, Variablen und Klassen</a:t>
            </a:r>
          </a:p>
          <a:p>
            <a:endParaRPr lang="de-DE" dirty="0"/>
          </a:p>
          <a:p>
            <a:r>
              <a:rPr lang="de-DE" dirty="0" err="1"/>
              <a:t>Refactorings</a:t>
            </a:r>
            <a:endParaRPr lang="de-DE" dirty="0"/>
          </a:p>
          <a:p>
            <a:pPr lvl="1"/>
            <a:r>
              <a:rPr lang="de-DE" dirty="0"/>
              <a:t>Change </a:t>
            </a:r>
            <a:r>
              <a:rPr lang="de-DE" dirty="0" err="1"/>
              <a:t>Function</a:t>
            </a:r>
            <a:r>
              <a:rPr lang="de-DE" dirty="0"/>
              <a:t> Declaration</a:t>
            </a:r>
          </a:p>
          <a:p>
            <a:pPr lvl="1"/>
            <a:r>
              <a:rPr lang="de-DE" dirty="0" err="1"/>
              <a:t>Rename</a:t>
            </a:r>
            <a:r>
              <a:rPr lang="de-DE" dirty="0"/>
              <a:t> Variable</a:t>
            </a:r>
          </a:p>
          <a:p>
            <a:pPr lvl="1"/>
            <a:r>
              <a:rPr lang="de-DE" dirty="0" err="1"/>
              <a:t>Rename</a:t>
            </a:r>
            <a:r>
              <a:rPr lang="de-DE" dirty="0"/>
              <a:t> Field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0865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1" name="Google Shape;4131;p40"/>
          <p:cNvSpPr txBox="1">
            <a:spLocks noGrp="1"/>
          </p:cNvSpPr>
          <p:nvPr>
            <p:ph type="title"/>
          </p:nvPr>
        </p:nvSpPr>
        <p:spPr>
          <a:xfrm>
            <a:off x="317167" y="39203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ROADMAP</a:t>
            </a:r>
            <a:endParaRPr dirty="0"/>
          </a:p>
        </p:txBody>
      </p:sp>
      <p:sp>
        <p:nvSpPr>
          <p:cNvPr id="4132" name="Google Shape;4132;p4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4133" name="Google Shape;4133;p40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4" name="Google Shape;4134;p40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35" name="Google Shape;4135;p40"/>
          <p:cNvGrpSpPr/>
          <p:nvPr/>
        </p:nvGrpSpPr>
        <p:grpSpPr>
          <a:xfrm>
            <a:off x="1786339" y="1855801"/>
            <a:ext cx="473400" cy="473400"/>
            <a:chOff x="1786339" y="1703401"/>
            <a:chExt cx="473400" cy="473400"/>
          </a:xfrm>
        </p:grpSpPr>
        <p:sp>
          <p:nvSpPr>
            <p:cNvPr id="4136" name="Google Shape;4136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137" name="Google Shape;4137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1</a:t>
              </a:r>
              <a:endParaRPr sz="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138" name="Google Shape;4138;p40"/>
          <p:cNvGrpSpPr/>
          <p:nvPr/>
        </p:nvGrpSpPr>
        <p:grpSpPr>
          <a:xfrm>
            <a:off x="3814414" y="1855801"/>
            <a:ext cx="473400" cy="473400"/>
            <a:chOff x="3814414" y="1703401"/>
            <a:chExt cx="473400" cy="473400"/>
          </a:xfrm>
        </p:grpSpPr>
        <p:sp>
          <p:nvSpPr>
            <p:cNvPr id="4139" name="Google Shape;4139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140" name="Google Shape;4140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3</a:t>
              </a:r>
              <a:endParaRPr sz="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141" name="Google Shape;4141;p40"/>
          <p:cNvGrpSpPr/>
          <p:nvPr/>
        </p:nvGrpSpPr>
        <p:grpSpPr>
          <a:xfrm>
            <a:off x="5842489" y="1855801"/>
            <a:ext cx="473400" cy="473400"/>
            <a:chOff x="5842489" y="1703401"/>
            <a:chExt cx="473400" cy="473400"/>
          </a:xfrm>
        </p:grpSpPr>
        <p:sp>
          <p:nvSpPr>
            <p:cNvPr id="4142" name="Google Shape;4142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143" name="Google Shape;4143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5</a:t>
              </a:r>
              <a:endParaRPr sz="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4153" name="Google Shape;4153;p40"/>
          <p:cNvSpPr txBox="1"/>
          <p:nvPr/>
        </p:nvSpPr>
        <p:spPr>
          <a:xfrm>
            <a:off x="137985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Theorie</a:t>
            </a:r>
            <a:endParaRPr sz="9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54" name="Google Shape;4154;p40"/>
          <p:cNvSpPr txBox="1"/>
          <p:nvPr/>
        </p:nvSpPr>
        <p:spPr>
          <a:xfrm>
            <a:off x="3377205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Praxis</a:t>
            </a:r>
            <a:endParaRPr sz="9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55" name="Google Shape;4155;p40"/>
          <p:cNvSpPr txBox="1"/>
          <p:nvPr/>
        </p:nvSpPr>
        <p:spPr>
          <a:xfrm>
            <a:off x="543601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dirty="0" err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Advanced</a:t>
            </a:r>
            <a:br>
              <a:rPr lang="de-DE" sz="9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de-DE" sz="9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&amp;</a:t>
            </a:r>
            <a:br>
              <a:rPr lang="de-DE" sz="9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de-DE" sz="900" dirty="0" err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Your</a:t>
            </a:r>
            <a:r>
              <a:rPr lang="de-DE" sz="9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Code</a:t>
            </a:r>
            <a:endParaRPr sz="9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298807" y="126633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de-DE" b="1" dirty="0"/>
              <a:t>DUPLICATED CODE</a:t>
            </a:r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B1EE5-3656-4DE4-A5E5-3335CE6AD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Beeinträchtigt Lesbarkeit und Wartbarkeit des Programms</a:t>
            </a:r>
          </a:p>
          <a:p>
            <a:endParaRPr lang="de-DE" dirty="0"/>
          </a:p>
          <a:p>
            <a:r>
              <a:rPr lang="de-DE" dirty="0" err="1"/>
              <a:t>Refactorings</a:t>
            </a:r>
            <a:endParaRPr lang="de-DE" dirty="0"/>
          </a:p>
          <a:p>
            <a:pPr lvl="1"/>
            <a:r>
              <a:rPr lang="de-DE" dirty="0" err="1"/>
              <a:t>Extract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 dirty="0"/>
          </a:p>
          <a:p>
            <a:pPr lvl="1"/>
            <a:r>
              <a:rPr lang="de-DE" dirty="0"/>
              <a:t>Slide Statements</a:t>
            </a:r>
          </a:p>
          <a:p>
            <a:pPr lvl="1"/>
            <a:r>
              <a:rPr lang="de-DE" dirty="0"/>
              <a:t>Pull Up Method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54311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298807" y="126633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de-DE" b="1" dirty="0"/>
              <a:t>LONG FUNCTIONS</a:t>
            </a:r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B1EE5-3656-4DE4-A5E5-3335CE6AD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Suche nach Kommentaren, Bedingungen und Schleifen</a:t>
            </a:r>
          </a:p>
          <a:p>
            <a:endParaRPr lang="de-DE" dirty="0"/>
          </a:p>
          <a:p>
            <a:r>
              <a:rPr lang="de-DE" dirty="0" err="1"/>
              <a:t>Refactorings</a:t>
            </a:r>
            <a:endParaRPr lang="de-DE" dirty="0"/>
          </a:p>
          <a:p>
            <a:pPr lvl="1"/>
            <a:r>
              <a:rPr lang="de-DE" dirty="0" err="1"/>
              <a:t>Extract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 dirty="0"/>
          </a:p>
          <a:p>
            <a:pPr lvl="1"/>
            <a:r>
              <a:rPr lang="de-DE" dirty="0" err="1"/>
              <a:t>Replace</a:t>
            </a:r>
            <a:r>
              <a:rPr lang="de-DE" dirty="0"/>
              <a:t> </a:t>
            </a:r>
            <a:r>
              <a:rPr lang="de-DE" dirty="0" err="1"/>
              <a:t>Temp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Query </a:t>
            </a:r>
          </a:p>
          <a:p>
            <a:pPr lvl="1"/>
            <a:r>
              <a:rPr lang="de-DE" dirty="0" err="1"/>
              <a:t>Introduce</a:t>
            </a:r>
            <a:r>
              <a:rPr lang="de-DE" dirty="0"/>
              <a:t> Parameter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15098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6.</a:t>
            </a:r>
            <a:br>
              <a:rPr lang="en" dirty="0"/>
            </a:br>
            <a:r>
              <a:rPr lang="de-DE" b="1" dirty="0"/>
              <a:t>Building Tests</a:t>
            </a:r>
            <a:endParaRPr dirty="0"/>
          </a:p>
        </p:txBody>
      </p:sp>
      <p:sp>
        <p:nvSpPr>
          <p:cNvPr id="3859" name="Google Shape;3859;p16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5264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de-DE" b="1" dirty="0"/>
              <a:t>Vorteile von Selbsttestenden Codes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49674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Google Shape;3897;p20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b="1" dirty="0"/>
              <a:t>Wie</a:t>
            </a:r>
            <a:endParaRPr b="1" dirty="0"/>
          </a:p>
          <a:p>
            <a:pPr marL="114300" indent="0">
              <a:buNone/>
            </a:pPr>
            <a:r>
              <a:rPr lang="de-DE" dirty="0"/>
              <a:t>Stellen Sie sicher, dass alle Tests vollautomatisch ablaufen und dass sie ihre Ergebnisse selbst überprüfen</a:t>
            </a:r>
          </a:p>
        </p:txBody>
      </p:sp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de-DE" b="1" dirty="0" err="1"/>
              <a:t>Testing</a:t>
            </a:r>
            <a:r>
              <a:rPr lang="de-DE" b="1" dirty="0"/>
              <a:t> und </a:t>
            </a:r>
            <a:r>
              <a:rPr lang="de-DE" b="1" dirty="0" err="1"/>
              <a:t>Refactoring</a:t>
            </a:r>
            <a:endParaRPr dirty="0"/>
          </a:p>
        </p:txBody>
      </p:sp>
      <p:sp>
        <p:nvSpPr>
          <p:cNvPr id="3899" name="Google Shape;3899;p20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b="1" dirty="0"/>
              <a:t>Warum</a:t>
            </a:r>
            <a:endParaRPr b="1" dirty="0"/>
          </a:p>
          <a:p>
            <a:pPr marL="114300" indent="0">
              <a:buNone/>
            </a:pPr>
            <a:r>
              <a:rPr lang="de-DE" dirty="0"/>
              <a:t>Eine Testreihe ist ein leistungsfähiger Fehlerdetektor, der die Zeit, die für die Fehlersuche benötigt wird, verkürzt</a:t>
            </a:r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39834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7" name="Google Shape;3877;p19"/>
          <p:cNvSpPr txBox="1">
            <a:spLocks noGrp="1"/>
          </p:cNvSpPr>
          <p:nvPr>
            <p:ph type="ctrTitle" idx="4294967295"/>
          </p:nvPr>
        </p:nvSpPr>
        <p:spPr>
          <a:xfrm>
            <a:off x="685800" y="2650150"/>
            <a:ext cx="5495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200" dirty="0">
                <a:solidFill>
                  <a:srgbClr val="D3EBD5"/>
                </a:solidFill>
              </a:rPr>
              <a:t>Beispiel</a:t>
            </a:r>
            <a:endParaRPr sz="7200" dirty="0">
              <a:solidFill>
                <a:srgbClr val="D3EBD5"/>
              </a:solidFill>
            </a:endParaRPr>
          </a:p>
        </p:txBody>
      </p:sp>
      <p:sp>
        <p:nvSpPr>
          <p:cNvPr id="3878" name="Google Shape;3878;p19"/>
          <p:cNvSpPr txBox="1">
            <a:spLocks noGrp="1"/>
          </p:cNvSpPr>
          <p:nvPr>
            <p:ph type="subTitle" idx="4294967295"/>
          </p:nvPr>
        </p:nvSpPr>
        <p:spPr>
          <a:xfrm>
            <a:off x="685800" y="3487750"/>
            <a:ext cx="5495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de-DE" dirty="0">
                <a:solidFill>
                  <a:srgbClr val="80BFB7"/>
                </a:solidFill>
              </a:rPr>
              <a:t>BEISPIELCODE ZUM TESTEN</a:t>
            </a:r>
            <a:endParaRPr dirty="0">
              <a:solidFill>
                <a:srgbClr val="80BFB7"/>
              </a:solidFill>
            </a:endParaRPr>
          </a:p>
        </p:txBody>
      </p:sp>
      <p:sp>
        <p:nvSpPr>
          <p:cNvPr id="3879" name="Google Shape;3879;p19"/>
          <p:cNvSpPr/>
          <p:nvPr/>
        </p:nvSpPr>
        <p:spPr>
          <a:xfrm>
            <a:off x="2347313" y="2155769"/>
            <a:ext cx="270850" cy="25861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0" name="Google Shape;3880;p19"/>
          <p:cNvGrpSpPr/>
          <p:nvPr/>
        </p:nvGrpSpPr>
        <p:grpSpPr>
          <a:xfrm>
            <a:off x="2011275" y="703738"/>
            <a:ext cx="1160371" cy="1160688"/>
            <a:chOff x="6654650" y="3665275"/>
            <a:chExt cx="409100" cy="409125"/>
          </a:xfrm>
        </p:grpSpPr>
        <p:sp>
          <p:nvSpPr>
            <p:cNvPr id="3881" name="Google Shape;3881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3" name="Google Shape;3883;p19"/>
          <p:cNvGrpSpPr/>
          <p:nvPr/>
        </p:nvGrpSpPr>
        <p:grpSpPr>
          <a:xfrm rot="1057001">
            <a:off x="892483" y="1616446"/>
            <a:ext cx="766645" cy="766759"/>
            <a:chOff x="570875" y="4322250"/>
            <a:chExt cx="443300" cy="443325"/>
          </a:xfrm>
        </p:grpSpPr>
        <p:sp>
          <p:nvSpPr>
            <p:cNvPr id="3884" name="Google Shape;3884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8" name="Google Shape;3888;p19"/>
          <p:cNvSpPr/>
          <p:nvPr/>
        </p:nvSpPr>
        <p:spPr>
          <a:xfrm rot="2466991">
            <a:off x="978868" y="928441"/>
            <a:ext cx="376301" cy="35930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9" name="Google Shape;3889;p19"/>
          <p:cNvSpPr/>
          <p:nvPr/>
        </p:nvSpPr>
        <p:spPr>
          <a:xfrm rot="-1609377">
            <a:off x="1529232" y="1154513"/>
            <a:ext cx="270839" cy="25860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0" name="Google Shape;3890;p19"/>
          <p:cNvSpPr/>
          <p:nvPr/>
        </p:nvSpPr>
        <p:spPr>
          <a:xfrm rot="2925705">
            <a:off x="3171263" y="1359369"/>
            <a:ext cx="202799" cy="19364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1" name="Google Shape;3891;p19"/>
          <p:cNvSpPr/>
          <p:nvPr/>
        </p:nvSpPr>
        <p:spPr>
          <a:xfrm rot="-1609197">
            <a:off x="2135091" y="394613"/>
            <a:ext cx="182676" cy="17442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2" name="Google Shape;3892;p1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07192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685798" y="2878750"/>
            <a:ext cx="601015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7.</a:t>
            </a:r>
            <a:br>
              <a:rPr lang="en" dirty="0"/>
            </a:br>
            <a:r>
              <a:rPr lang="de-DE" b="1" dirty="0"/>
              <a:t>Katalog von  </a:t>
            </a:r>
            <a:br>
              <a:rPr lang="de-DE" b="1" dirty="0"/>
            </a:br>
            <a:r>
              <a:rPr lang="de-DE" b="1" dirty="0" err="1"/>
              <a:t>Encapsulate</a:t>
            </a:r>
            <a:r>
              <a:rPr lang="de-DE" b="1" dirty="0"/>
              <a:t> </a:t>
            </a:r>
            <a:r>
              <a:rPr lang="de-DE" b="1" dirty="0" err="1"/>
              <a:t>Refactorings</a:t>
            </a:r>
            <a:endParaRPr dirty="0"/>
          </a:p>
        </p:txBody>
      </p:sp>
      <p:sp>
        <p:nvSpPr>
          <p:cNvPr id="3859" name="Google Shape;3859;p16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5264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de-DE" b="1" dirty="0"/>
              <a:t>gemäß Martin Fowler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65374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298807" y="126633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de-DE" b="1" dirty="0" err="1"/>
              <a:t>Encapsulate</a:t>
            </a:r>
            <a:r>
              <a:rPr lang="de-DE" b="1" dirty="0"/>
              <a:t> Katalog Übersicht</a:t>
            </a:r>
            <a:endParaRPr dirty="0"/>
          </a:p>
        </p:txBody>
      </p:sp>
      <p:sp>
        <p:nvSpPr>
          <p:cNvPr id="3871" name="Google Shape;3871;p18"/>
          <p:cNvSpPr txBox="1">
            <a:spLocks noGrp="1"/>
          </p:cNvSpPr>
          <p:nvPr>
            <p:ph type="body" idx="1"/>
          </p:nvPr>
        </p:nvSpPr>
        <p:spPr>
          <a:xfrm>
            <a:off x="365881" y="932270"/>
            <a:ext cx="6761100" cy="3842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DE" sz="1600" dirty="0"/>
              <a:t>REPLACE PRIMITIVE WITH OBJECT</a:t>
            </a:r>
          </a:p>
          <a:p>
            <a:r>
              <a:rPr lang="de-DE" sz="1600" dirty="0"/>
              <a:t>REPLACE TEMP WITH QUERY</a:t>
            </a:r>
          </a:p>
          <a:p>
            <a:r>
              <a:rPr lang="de-DE" sz="1600" dirty="0"/>
              <a:t>EXTRACT CLASS</a:t>
            </a:r>
          </a:p>
          <a:p>
            <a:r>
              <a:rPr lang="de-DE" sz="1600" dirty="0"/>
              <a:t>INLINE CLASS</a:t>
            </a:r>
          </a:p>
          <a:p>
            <a:r>
              <a:rPr lang="de-DE" sz="1600" dirty="0"/>
              <a:t>HIDE DELEGATE</a:t>
            </a:r>
          </a:p>
          <a:p>
            <a:r>
              <a:rPr lang="de-DE" sz="1600" dirty="0"/>
              <a:t>REMOVE MIDDLE MAN</a:t>
            </a:r>
          </a:p>
          <a:p>
            <a:r>
              <a:rPr lang="de-DE" sz="1600" dirty="0"/>
              <a:t>SUBSTITUTE ALGORITHM</a:t>
            </a:r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54876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685798" y="2878750"/>
            <a:ext cx="601015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8.</a:t>
            </a:r>
            <a:br>
              <a:rPr lang="en" dirty="0"/>
            </a:br>
            <a:r>
              <a:rPr lang="de-DE" b="1" dirty="0"/>
              <a:t>Katalog von  </a:t>
            </a:r>
            <a:br>
              <a:rPr lang="de-DE" b="1" dirty="0"/>
            </a:br>
            <a:r>
              <a:rPr lang="de-DE" b="1" dirty="0"/>
              <a:t>Move </a:t>
            </a:r>
            <a:r>
              <a:rPr lang="de-DE" b="1" dirty="0" err="1"/>
              <a:t>Refactorings</a:t>
            </a:r>
            <a:endParaRPr dirty="0"/>
          </a:p>
        </p:txBody>
      </p:sp>
      <p:sp>
        <p:nvSpPr>
          <p:cNvPr id="3859" name="Google Shape;3859;p16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5264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de-DE" b="1" dirty="0"/>
              <a:t>gemäß Martin Fowler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31059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298807" y="126633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de-DE" b="1" dirty="0"/>
              <a:t>Move Katalog Übersicht</a:t>
            </a:r>
            <a:endParaRPr dirty="0"/>
          </a:p>
        </p:txBody>
      </p:sp>
      <p:sp>
        <p:nvSpPr>
          <p:cNvPr id="3871" name="Google Shape;3871;p18"/>
          <p:cNvSpPr txBox="1">
            <a:spLocks noGrp="1"/>
          </p:cNvSpPr>
          <p:nvPr>
            <p:ph type="body" idx="1"/>
          </p:nvPr>
        </p:nvSpPr>
        <p:spPr>
          <a:xfrm>
            <a:off x="365881" y="932270"/>
            <a:ext cx="6761100" cy="3842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DE" sz="1600" dirty="0"/>
              <a:t>MOVE FUNCTION</a:t>
            </a:r>
          </a:p>
          <a:p>
            <a:r>
              <a:rPr lang="de-DE" sz="1600" dirty="0"/>
              <a:t>MOVE FIELD</a:t>
            </a:r>
          </a:p>
          <a:p>
            <a:r>
              <a:rPr lang="de-DE" sz="1600" dirty="0"/>
              <a:t>MOVE STATEMENTS INTO FUNCTION</a:t>
            </a:r>
          </a:p>
          <a:p>
            <a:r>
              <a:rPr lang="de-DE" sz="1600" dirty="0"/>
              <a:t>SLIDE STATEMENTS</a:t>
            </a:r>
          </a:p>
          <a:p>
            <a:r>
              <a:rPr lang="de-DE" sz="1600" dirty="0"/>
              <a:t>SPLIT LOOP</a:t>
            </a:r>
          </a:p>
          <a:p>
            <a:r>
              <a:rPr lang="de-DE" sz="1600" dirty="0"/>
              <a:t>REMOVE DEAD CODE</a:t>
            </a:r>
          </a:p>
          <a:p>
            <a:endParaRPr lang="de-DE" sz="1600" dirty="0"/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52699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685798" y="2878750"/>
            <a:ext cx="601015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9.</a:t>
            </a:r>
            <a:br>
              <a:rPr lang="en" dirty="0"/>
            </a:br>
            <a:r>
              <a:rPr lang="de-DE" b="1" dirty="0"/>
              <a:t>Katalog von  </a:t>
            </a:r>
            <a:br>
              <a:rPr lang="de-DE" b="1" dirty="0"/>
            </a:br>
            <a:r>
              <a:rPr lang="de-DE" b="1" dirty="0" err="1"/>
              <a:t>Organize</a:t>
            </a:r>
            <a:r>
              <a:rPr lang="de-DE" b="1" dirty="0"/>
              <a:t> </a:t>
            </a:r>
            <a:r>
              <a:rPr lang="de-DE" b="1" dirty="0" err="1"/>
              <a:t>Refactorings</a:t>
            </a:r>
            <a:endParaRPr dirty="0"/>
          </a:p>
        </p:txBody>
      </p:sp>
      <p:sp>
        <p:nvSpPr>
          <p:cNvPr id="3859" name="Google Shape;3859;p16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5264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de-DE" b="1" dirty="0"/>
              <a:t>gemäß Martin Fowler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4149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8" name="Google Shape;4358;p4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Schulungs</a:t>
            </a:r>
            <a:r>
              <a:rPr lang="de-DE" dirty="0"/>
              <a:t> Zeitplan</a:t>
            </a:r>
            <a:endParaRPr dirty="0"/>
          </a:p>
        </p:txBody>
      </p:sp>
      <p:sp>
        <p:nvSpPr>
          <p:cNvPr id="4359" name="Google Shape;4359;p4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aphicFrame>
        <p:nvGraphicFramePr>
          <p:cNvPr id="4360" name="Google Shape;4360;p47"/>
          <p:cNvGraphicFramePr/>
          <p:nvPr>
            <p:extLst>
              <p:ext uri="{D42A27DB-BD31-4B8C-83A1-F6EECF244321}">
                <p14:modId xmlns:p14="http://schemas.microsoft.com/office/powerpoint/2010/main" val="3765245097"/>
              </p:ext>
            </p:extLst>
          </p:nvPr>
        </p:nvGraphicFramePr>
        <p:xfrm>
          <a:off x="861700" y="1663695"/>
          <a:ext cx="3310350" cy="2552475"/>
        </p:xfrm>
        <a:graphic>
          <a:graphicData uri="http://schemas.openxmlformats.org/drawingml/2006/table">
            <a:tbl>
              <a:tblPr>
                <a:noFill/>
                <a:tableStyleId>{6A787F38-7B79-44E3-ACA7-109338EB0D08}</a:tableStyleId>
              </a:tblPr>
              <a:tblGrid>
                <a:gridCol w="74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4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4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MONDAY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dirty="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TUESDAY</a:t>
                      </a:r>
                      <a:endParaRPr sz="700" dirty="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dirty="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WEDNESDAY</a:t>
                      </a:r>
                      <a:endParaRPr sz="700" dirty="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dirty="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9:00 - 9:45</a:t>
                      </a:r>
                      <a:endParaRPr sz="700" dirty="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10:00 - 10:45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11:00 - 11:45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12:00 - 13:15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</a:t>
                      </a:r>
                      <a:r>
                        <a:rPr lang="de-DE" sz="800" dirty="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Pause</a:t>
                      </a:r>
                      <a:endParaRPr sz="800" dirty="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</a:t>
                      </a:r>
                      <a:r>
                        <a:rPr lang="de-DE" sz="800" dirty="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Pause</a:t>
                      </a:r>
                      <a:endParaRPr sz="800" dirty="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</a:t>
                      </a:r>
                      <a:r>
                        <a:rPr lang="de-DE" sz="800" dirty="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Pause</a:t>
                      </a:r>
                      <a:endParaRPr sz="800" dirty="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13:30 - 14:15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14:30 - 15:15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1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15:30 - 16:15</a:t>
                      </a:r>
                      <a:endParaRPr sz="700">
                        <a:solidFill>
                          <a:schemeClr val="dk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298807" y="126633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de-DE" b="1" dirty="0" err="1"/>
              <a:t>Organize</a:t>
            </a:r>
            <a:r>
              <a:rPr lang="de-DE" b="1" dirty="0"/>
              <a:t> Katalog Übersicht</a:t>
            </a:r>
            <a:endParaRPr dirty="0"/>
          </a:p>
        </p:txBody>
      </p:sp>
      <p:sp>
        <p:nvSpPr>
          <p:cNvPr id="3871" name="Google Shape;3871;p18"/>
          <p:cNvSpPr txBox="1">
            <a:spLocks noGrp="1"/>
          </p:cNvSpPr>
          <p:nvPr>
            <p:ph type="body" idx="1"/>
          </p:nvPr>
        </p:nvSpPr>
        <p:spPr>
          <a:xfrm>
            <a:off x="365881" y="932270"/>
            <a:ext cx="6761100" cy="3842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DE" sz="1600" dirty="0"/>
              <a:t>SPLIT VARIABLE</a:t>
            </a:r>
          </a:p>
          <a:p>
            <a:r>
              <a:rPr lang="de-DE" sz="1600" dirty="0"/>
              <a:t>RENAME FIELD</a:t>
            </a:r>
          </a:p>
          <a:p>
            <a:r>
              <a:rPr lang="de-DE" sz="1600" dirty="0"/>
              <a:t>CHANGE REFERENCE TO VALUE</a:t>
            </a:r>
          </a:p>
          <a:p>
            <a:r>
              <a:rPr lang="de-DE" sz="1600" dirty="0"/>
              <a:t>CHANGE VALUE TO REFERENCE</a:t>
            </a:r>
          </a:p>
          <a:p>
            <a:endParaRPr lang="de-DE" sz="1600" dirty="0"/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07888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685798" y="2878750"/>
            <a:ext cx="601015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10.</a:t>
            </a:r>
            <a:br>
              <a:rPr lang="en" dirty="0"/>
            </a:br>
            <a:r>
              <a:rPr lang="de-DE" b="1" dirty="0"/>
              <a:t>Katalog von  </a:t>
            </a:r>
            <a:br>
              <a:rPr lang="de-DE" b="1" dirty="0"/>
            </a:br>
            <a:r>
              <a:rPr lang="de-DE" b="1" dirty="0" err="1"/>
              <a:t>Conditional</a:t>
            </a:r>
            <a:r>
              <a:rPr lang="de-DE" b="1" dirty="0"/>
              <a:t> </a:t>
            </a:r>
            <a:r>
              <a:rPr lang="de-DE" b="1" dirty="0" err="1"/>
              <a:t>Refactorings</a:t>
            </a:r>
            <a:endParaRPr dirty="0"/>
          </a:p>
        </p:txBody>
      </p:sp>
      <p:sp>
        <p:nvSpPr>
          <p:cNvPr id="3859" name="Google Shape;3859;p16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5264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de-DE" b="1" dirty="0"/>
              <a:t>gemäß Martin Fowler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29339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298807" y="126633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de-DE" b="1" dirty="0" err="1"/>
              <a:t>Conditional</a:t>
            </a:r>
            <a:r>
              <a:rPr lang="de-DE" b="1" dirty="0"/>
              <a:t> Katalog Übersicht</a:t>
            </a:r>
            <a:endParaRPr dirty="0"/>
          </a:p>
        </p:txBody>
      </p:sp>
      <p:sp>
        <p:nvSpPr>
          <p:cNvPr id="3871" name="Google Shape;3871;p18"/>
          <p:cNvSpPr txBox="1">
            <a:spLocks noGrp="1"/>
          </p:cNvSpPr>
          <p:nvPr>
            <p:ph type="body" idx="1"/>
          </p:nvPr>
        </p:nvSpPr>
        <p:spPr>
          <a:xfrm>
            <a:off x="365881" y="932270"/>
            <a:ext cx="6761100" cy="3842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DE" sz="1600" dirty="0"/>
              <a:t>CONSOLIDATE CONDITIONAL EXPRESSION</a:t>
            </a:r>
          </a:p>
          <a:p>
            <a:r>
              <a:rPr lang="en-US" sz="1600" dirty="0"/>
              <a:t>REPLACE NESTED CONDITIONAL WITH GUARD CLAUSES</a:t>
            </a:r>
          </a:p>
          <a:p>
            <a:r>
              <a:rPr lang="de-DE" sz="1600" dirty="0"/>
              <a:t>REPLACE CONDITIONAL WITH POLYMORPHISM</a:t>
            </a:r>
          </a:p>
          <a:p>
            <a:r>
              <a:rPr lang="de-DE" sz="1600" dirty="0"/>
              <a:t>INTRODUCE ASSERTION</a:t>
            </a:r>
          </a:p>
          <a:p>
            <a:endParaRPr lang="de-DE" sz="1600" dirty="0"/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91772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685798" y="2878750"/>
            <a:ext cx="601015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11.</a:t>
            </a:r>
            <a:br>
              <a:rPr lang="en" dirty="0"/>
            </a:br>
            <a:r>
              <a:rPr lang="de-DE" b="1" dirty="0"/>
              <a:t>Katalog von  </a:t>
            </a:r>
            <a:br>
              <a:rPr lang="de-DE" b="1" dirty="0"/>
            </a:br>
            <a:r>
              <a:rPr lang="de-DE" b="1" dirty="0"/>
              <a:t>API </a:t>
            </a:r>
            <a:r>
              <a:rPr lang="de-DE" b="1" dirty="0" err="1"/>
              <a:t>Refactorings</a:t>
            </a:r>
            <a:endParaRPr dirty="0"/>
          </a:p>
        </p:txBody>
      </p:sp>
      <p:sp>
        <p:nvSpPr>
          <p:cNvPr id="3859" name="Google Shape;3859;p16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5264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de-DE" b="1" dirty="0"/>
              <a:t>gemäß Martin Fowler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20170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298807" y="126633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de-DE" b="1" dirty="0"/>
              <a:t>API Katalog Übersicht</a:t>
            </a:r>
            <a:endParaRPr dirty="0"/>
          </a:p>
        </p:txBody>
      </p:sp>
      <p:sp>
        <p:nvSpPr>
          <p:cNvPr id="3871" name="Google Shape;3871;p18"/>
          <p:cNvSpPr txBox="1">
            <a:spLocks noGrp="1"/>
          </p:cNvSpPr>
          <p:nvPr>
            <p:ph type="body" idx="1"/>
          </p:nvPr>
        </p:nvSpPr>
        <p:spPr>
          <a:xfrm>
            <a:off x="365881" y="932270"/>
            <a:ext cx="6761100" cy="3842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DE" sz="1600" dirty="0"/>
              <a:t>PARAMETERIZE FUNCTION</a:t>
            </a:r>
          </a:p>
          <a:p>
            <a:r>
              <a:rPr lang="de-DE" sz="1600" dirty="0"/>
              <a:t>REMOVE FLAG ARGUMENT</a:t>
            </a:r>
          </a:p>
          <a:p>
            <a:r>
              <a:rPr lang="de-DE" sz="1600" dirty="0"/>
              <a:t>PRESERVE WHOLE OBJECT</a:t>
            </a:r>
          </a:p>
          <a:p>
            <a:r>
              <a:rPr lang="de-DE" sz="1600" dirty="0"/>
              <a:t>REPLACE PARAMETER WITH QUERY</a:t>
            </a:r>
          </a:p>
          <a:p>
            <a:r>
              <a:rPr lang="de-DE" sz="1600" dirty="0"/>
              <a:t>REPLACE QUERY WITH PARAMETER</a:t>
            </a:r>
          </a:p>
          <a:p>
            <a:r>
              <a:rPr lang="de-DE" sz="1600" dirty="0"/>
              <a:t>REMOVE SETTING METHOD</a:t>
            </a:r>
          </a:p>
          <a:p>
            <a:r>
              <a:rPr lang="en-US" sz="1600" dirty="0"/>
              <a:t>REPLACE CONSTRUCTOR WITH FACTORY FUNCTION</a:t>
            </a:r>
            <a:endParaRPr lang="de-DE" sz="1600" dirty="0"/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0346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685798" y="2878750"/>
            <a:ext cx="601015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12.</a:t>
            </a:r>
            <a:br>
              <a:rPr lang="en" dirty="0"/>
            </a:br>
            <a:r>
              <a:rPr lang="de-DE" b="1" dirty="0"/>
              <a:t>Katalog von  </a:t>
            </a:r>
            <a:br>
              <a:rPr lang="de-DE" b="1" dirty="0"/>
            </a:br>
            <a:r>
              <a:rPr lang="de-DE" b="1" dirty="0" err="1"/>
              <a:t>Inheritance</a:t>
            </a:r>
            <a:r>
              <a:rPr lang="de-DE" b="1" dirty="0"/>
              <a:t> </a:t>
            </a:r>
            <a:r>
              <a:rPr lang="de-DE" b="1" dirty="0" err="1"/>
              <a:t>Refactorings</a:t>
            </a:r>
            <a:endParaRPr dirty="0"/>
          </a:p>
        </p:txBody>
      </p:sp>
      <p:sp>
        <p:nvSpPr>
          <p:cNvPr id="3859" name="Google Shape;3859;p16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5264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de-DE" b="1" dirty="0"/>
              <a:t>gemäß Martin Fowler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84281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298807" y="126633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de-DE" b="1" dirty="0" err="1"/>
              <a:t>Inheritance</a:t>
            </a:r>
            <a:r>
              <a:rPr lang="de-DE" b="1" dirty="0"/>
              <a:t> Katalog Übersicht</a:t>
            </a:r>
            <a:endParaRPr dirty="0"/>
          </a:p>
        </p:txBody>
      </p:sp>
      <p:sp>
        <p:nvSpPr>
          <p:cNvPr id="3871" name="Google Shape;3871;p18"/>
          <p:cNvSpPr txBox="1">
            <a:spLocks noGrp="1"/>
          </p:cNvSpPr>
          <p:nvPr>
            <p:ph type="body" idx="1"/>
          </p:nvPr>
        </p:nvSpPr>
        <p:spPr>
          <a:xfrm>
            <a:off x="365881" y="932270"/>
            <a:ext cx="6761100" cy="3842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DE" sz="1600" dirty="0"/>
              <a:t>PULL UP METHOD</a:t>
            </a:r>
          </a:p>
          <a:p>
            <a:r>
              <a:rPr lang="de-DE" sz="1600" dirty="0"/>
              <a:t>PULL UP FIELD</a:t>
            </a:r>
          </a:p>
          <a:p>
            <a:r>
              <a:rPr lang="de-DE" sz="1600" dirty="0"/>
              <a:t>PUSH DOWN METHOD</a:t>
            </a:r>
          </a:p>
          <a:p>
            <a:r>
              <a:rPr lang="de-DE" sz="1600" dirty="0"/>
              <a:t>PUSH DOWN FIELD</a:t>
            </a:r>
          </a:p>
          <a:p>
            <a:r>
              <a:rPr lang="en-US" sz="1600" dirty="0"/>
              <a:t>REPLACE TYPE CODE WITH SUBCLASSES</a:t>
            </a:r>
          </a:p>
          <a:p>
            <a:r>
              <a:rPr lang="de-DE" sz="1600" dirty="0"/>
              <a:t>REMOVE SUBCLASS</a:t>
            </a:r>
          </a:p>
          <a:p>
            <a:r>
              <a:rPr lang="de-DE" sz="1600" dirty="0"/>
              <a:t>EXTRACT SUPERCLASS</a:t>
            </a:r>
          </a:p>
          <a:p>
            <a:r>
              <a:rPr lang="de-DE" sz="1600" dirty="0"/>
              <a:t>COLLAPSE HIERARCHY</a:t>
            </a:r>
          </a:p>
          <a:p>
            <a:endParaRPr lang="de-DE" sz="1600" dirty="0"/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09549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4" name="Google Shape;3864;p17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buNone/>
            </a:pPr>
            <a:r>
              <a:rPr lang="en-US" dirty="0"/>
              <a:t>When you have to add a feature to a program but the code is not structured in a convenient way, first refactor the program to make it easy to add the feature, then add the feature.</a:t>
            </a:r>
            <a:endParaRPr dirty="0"/>
          </a:p>
        </p:txBody>
      </p:sp>
      <p:sp>
        <p:nvSpPr>
          <p:cNvPr id="3865" name="Google Shape;3865;p1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4" name="Google Shape;3864;p17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514554" cy="3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Before you start refactoring, make sure you have a solid suite of tests. These tests must be </a:t>
            </a:r>
            <a:r>
              <a:rPr lang="en-US" dirty="0" err="1"/>
              <a:t>self­checking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3865" name="Google Shape;3865;p1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3269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4" name="Google Shape;3864;p17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3970544" cy="3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Refactoring changes the programs in small steps, so if you make a mistake, it is easy to find where the bug is.</a:t>
            </a:r>
            <a:endParaRPr dirty="0"/>
          </a:p>
        </p:txBody>
      </p:sp>
      <p:sp>
        <p:nvSpPr>
          <p:cNvPr id="3865" name="Google Shape;3865;p1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3169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/>
              <a:t>Einleitung</a:t>
            </a:r>
            <a:endParaRPr b="1" dirty="0"/>
          </a:p>
        </p:txBody>
      </p:sp>
      <p:sp>
        <p:nvSpPr>
          <p:cNvPr id="3859" name="Google Shape;3859;p16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de-DE" dirty="0"/>
              <a:t>Wichtigkeit von sauberem Code und kontinuierlicher Verbesserung</a:t>
            </a:r>
            <a:endParaRPr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4" name="Google Shape;3864;p17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3484407" cy="3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Any fool can write code that a computer can understand. Good programmers write code that humans can understand.</a:t>
            </a:r>
          </a:p>
        </p:txBody>
      </p:sp>
      <p:sp>
        <p:nvSpPr>
          <p:cNvPr id="3865" name="Google Shape;3865;p1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313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4" name="Google Shape;3864;p17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3484407" cy="3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When programming, follow the camping rule: Always leave the code base healthier than when you found it.</a:t>
            </a:r>
          </a:p>
        </p:txBody>
      </p:sp>
      <p:sp>
        <p:nvSpPr>
          <p:cNvPr id="3865" name="Google Shape;3865;p1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19989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4" name="Google Shape;3864;p17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3484407" cy="3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The true test of good code is how easy it is to change it.</a:t>
            </a:r>
          </a:p>
        </p:txBody>
      </p:sp>
      <p:sp>
        <p:nvSpPr>
          <p:cNvPr id="3865" name="Google Shape;3865;p1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00105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4" name="Google Shape;3864;p17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19400" cy="3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The whole purpose of refactoring is to make us program faster, producing</a:t>
            </a:r>
          </a:p>
          <a:p>
            <a:pPr marL="0" lvl="0" indent="0">
              <a:buNone/>
            </a:pPr>
            <a:r>
              <a:rPr lang="en-US" dirty="0"/>
              <a:t>more value with less effort</a:t>
            </a:r>
          </a:p>
        </p:txBody>
      </p:sp>
      <p:sp>
        <p:nvSpPr>
          <p:cNvPr id="3865" name="Google Shape;3865;p1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80959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7" name="Google Shape;3877;p19"/>
          <p:cNvSpPr txBox="1">
            <a:spLocks noGrp="1"/>
          </p:cNvSpPr>
          <p:nvPr>
            <p:ph type="ctrTitle" idx="4294967295"/>
          </p:nvPr>
        </p:nvSpPr>
        <p:spPr>
          <a:xfrm>
            <a:off x="685800" y="2650150"/>
            <a:ext cx="5495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D3EBD5"/>
                </a:solidFill>
              </a:rPr>
              <a:t>BIG CONCEPT</a:t>
            </a:r>
            <a:endParaRPr sz="7200">
              <a:solidFill>
                <a:srgbClr val="D3EBD5"/>
              </a:solidFill>
            </a:endParaRPr>
          </a:p>
        </p:txBody>
      </p:sp>
      <p:sp>
        <p:nvSpPr>
          <p:cNvPr id="3878" name="Google Shape;3878;p19"/>
          <p:cNvSpPr txBox="1">
            <a:spLocks noGrp="1"/>
          </p:cNvSpPr>
          <p:nvPr>
            <p:ph type="subTitle" idx="4294967295"/>
          </p:nvPr>
        </p:nvSpPr>
        <p:spPr>
          <a:xfrm>
            <a:off x="685800" y="3487750"/>
            <a:ext cx="5495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BFB7"/>
                </a:solidFill>
              </a:rPr>
              <a:t>Bring the attention of your audience over a key concept using icons or illustrations</a:t>
            </a:r>
            <a:endParaRPr>
              <a:solidFill>
                <a:srgbClr val="80BFB7"/>
              </a:solidFill>
            </a:endParaRPr>
          </a:p>
        </p:txBody>
      </p:sp>
      <p:sp>
        <p:nvSpPr>
          <p:cNvPr id="3879" name="Google Shape;3879;p19"/>
          <p:cNvSpPr/>
          <p:nvPr/>
        </p:nvSpPr>
        <p:spPr>
          <a:xfrm>
            <a:off x="2347313" y="2155769"/>
            <a:ext cx="270850" cy="25861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0" name="Google Shape;3880;p19"/>
          <p:cNvGrpSpPr/>
          <p:nvPr/>
        </p:nvGrpSpPr>
        <p:grpSpPr>
          <a:xfrm>
            <a:off x="2011275" y="703738"/>
            <a:ext cx="1160371" cy="1160688"/>
            <a:chOff x="6654650" y="3665275"/>
            <a:chExt cx="409100" cy="409125"/>
          </a:xfrm>
        </p:grpSpPr>
        <p:sp>
          <p:nvSpPr>
            <p:cNvPr id="3881" name="Google Shape;3881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3" name="Google Shape;3883;p19"/>
          <p:cNvGrpSpPr/>
          <p:nvPr/>
        </p:nvGrpSpPr>
        <p:grpSpPr>
          <a:xfrm rot="1057001">
            <a:off x="892483" y="1616446"/>
            <a:ext cx="766645" cy="766759"/>
            <a:chOff x="570875" y="4322250"/>
            <a:chExt cx="443300" cy="443325"/>
          </a:xfrm>
        </p:grpSpPr>
        <p:sp>
          <p:nvSpPr>
            <p:cNvPr id="3884" name="Google Shape;3884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8" name="Google Shape;3888;p19"/>
          <p:cNvSpPr/>
          <p:nvPr/>
        </p:nvSpPr>
        <p:spPr>
          <a:xfrm rot="2466991">
            <a:off x="978868" y="928441"/>
            <a:ext cx="376301" cy="35930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9" name="Google Shape;3889;p19"/>
          <p:cNvSpPr/>
          <p:nvPr/>
        </p:nvSpPr>
        <p:spPr>
          <a:xfrm rot="-1609377">
            <a:off x="1529232" y="1154513"/>
            <a:ext cx="270839" cy="25860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0" name="Google Shape;3890;p19"/>
          <p:cNvSpPr/>
          <p:nvPr/>
        </p:nvSpPr>
        <p:spPr>
          <a:xfrm rot="2925705">
            <a:off x="3171263" y="1359369"/>
            <a:ext cx="202799" cy="19364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1" name="Google Shape;3891;p19"/>
          <p:cNvSpPr/>
          <p:nvPr/>
        </p:nvSpPr>
        <p:spPr>
          <a:xfrm rot="-1609197">
            <a:off x="2135091" y="394613"/>
            <a:ext cx="182676" cy="17442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2" name="Google Shape;3892;p1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Google Shape;3897;p20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3899" name="Google Shape;3899;p20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Google Shape;3905;p2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3906" name="Google Shape;3906;p21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3907" name="Google Shape;3907;p21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3908" name="Google Shape;3908;p21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9" name="Google Shape;3909;p2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4" name="Google Shape;3914;p22"/>
          <p:cNvSpPr txBox="1">
            <a:spLocks noGrp="1"/>
          </p:cNvSpPr>
          <p:nvPr>
            <p:ph type="title"/>
          </p:nvPr>
        </p:nvSpPr>
        <p:spPr>
          <a:xfrm>
            <a:off x="3528625" y="1653775"/>
            <a:ext cx="3906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3915" name="Google Shape;3915;p22"/>
          <p:cNvSpPr txBox="1">
            <a:spLocks noGrp="1"/>
          </p:cNvSpPr>
          <p:nvPr>
            <p:ph type="body" idx="1"/>
          </p:nvPr>
        </p:nvSpPr>
        <p:spPr>
          <a:xfrm>
            <a:off x="3528625" y="2419350"/>
            <a:ext cx="3906600" cy="22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 complex idea can be conveyed with just a single still image, namely making it possible to absorb large amounts of data quickly.</a:t>
            </a:r>
            <a:endParaRPr sz="1800"/>
          </a:p>
        </p:txBody>
      </p:sp>
      <p:pic>
        <p:nvPicPr>
          <p:cNvPr id="3916" name="Google Shape;3916;p22"/>
          <p:cNvPicPr preferRelativeResize="0"/>
          <p:nvPr/>
        </p:nvPicPr>
        <p:blipFill rotWithShape="1">
          <a:blip r:embed="rId3">
            <a:alphaModFix/>
          </a:blip>
          <a:srcRect l="21977" r="15991"/>
          <a:stretch/>
        </p:blipFill>
        <p:spPr>
          <a:xfrm>
            <a:off x="0" y="0"/>
            <a:ext cx="31905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7" name="Google Shape;3917;p2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2" name="Google Shape;3922;p23"/>
          <p:cNvSpPr txBox="1">
            <a:spLocks noGrp="1"/>
          </p:cNvSpPr>
          <p:nvPr>
            <p:ph type="title" idx="4294967295"/>
          </p:nvPr>
        </p:nvSpPr>
        <p:spPr>
          <a:xfrm>
            <a:off x="2194950" y="367325"/>
            <a:ext cx="4754100" cy="13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highlight>
                  <a:srgbClr val="0B87A1"/>
                </a:highlight>
                <a:latin typeface="Titillium Web Light"/>
                <a:ea typeface="Titillium Web Light"/>
                <a:cs typeface="Titillium Web Light"/>
                <a:sym typeface="Titillium Web Light"/>
              </a:rPr>
              <a:t>Want big impact?</a:t>
            </a:r>
            <a:endParaRPr sz="2400" dirty="0">
              <a:solidFill>
                <a:srgbClr val="FFFFFF"/>
              </a:solidFill>
              <a:highlight>
                <a:srgbClr val="0B87A1"/>
              </a:highlight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highlight>
                  <a:srgbClr val="0B87A1"/>
                </a:highlight>
                <a:latin typeface="Titillium Web Light"/>
                <a:ea typeface="Titillium Web Light"/>
                <a:cs typeface="Titillium Web Light"/>
                <a:sym typeface="Titillium Web Light"/>
              </a:rPr>
              <a:t>Use big image.</a:t>
            </a:r>
            <a:endParaRPr sz="2400" dirty="0">
              <a:solidFill>
                <a:srgbClr val="FFFFFF"/>
              </a:solidFill>
              <a:highlight>
                <a:srgbClr val="0B87A1"/>
              </a:highlight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23" name="Google Shape;3923;p2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8" name="Google Shape;3928;p2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3929" name="Google Shape;3929;p24"/>
          <p:cNvSpPr/>
          <p:nvPr/>
        </p:nvSpPr>
        <p:spPr>
          <a:xfrm>
            <a:off x="2657064" y="2037125"/>
            <a:ext cx="2133000" cy="2133000"/>
          </a:xfrm>
          <a:prstGeom prst="ellipse">
            <a:avLst/>
          </a:prstGeom>
          <a:noFill/>
          <a:ln w="76200" cap="flat" cmpd="sng">
            <a:solidFill>
              <a:srgbClr val="80B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Gray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30" name="Google Shape;3930;p24"/>
          <p:cNvSpPr/>
          <p:nvPr/>
        </p:nvSpPr>
        <p:spPr>
          <a:xfrm>
            <a:off x="834939" y="2037125"/>
            <a:ext cx="2133000" cy="2133000"/>
          </a:xfrm>
          <a:prstGeom prst="ellipse">
            <a:avLst/>
          </a:prstGeom>
          <a:noFill/>
          <a:ln w="76200" cap="flat" cmpd="sng">
            <a:solidFill>
              <a:srgbClr val="D3E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White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31" name="Google Shape;3931;p24"/>
          <p:cNvSpPr/>
          <p:nvPr/>
        </p:nvSpPr>
        <p:spPr>
          <a:xfrm>
            <a:off x="4479189" y="2037125"/>
            <a:ext cx="2133000" cy="2133000"/>
          </a:xfrm>
          <a:prstGeom prst="ellipse">
            <a:avLst/>
          </a:prstGeom>
          <a:noFill/>
          <a:ln w="76200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Black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32" name="Google Shape;3932;p2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</a:t>
            </a:r>
            <a:br>
              <a:rPr lang="en" dirty="0"/>
            </a:br>
            <a:r>
              <a:rPr lang="de-DE" b="1" dirty="0"/>
              <a:t>Was ist </a:t>
            </a:r>
            <a:r>
              <a:rPr lang="de-DE" b="1" dirty="0" err="1"/>
              <a:t>Refactoring</a:t>
            </a:r>
            <a:r>
              <a:rPr lang="de-DE" b="1" dirty="0"/>
              <a:t>?</a:t>
            </a:r>
            <a:endParaRPr dirty="0"/>
          </a:p>
        </p:txBody>
      </p:sp>
      <p:sp>
        <p:nvSpPr>
          <p:cNvPr id="3859" name="Google Shape;3859;p16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de-DE" dirty="0"/>
              <a:t>Unterschied zwischen </a:t>
            </a:r>
            <a:r>
              <a:rPr lang="de-DE" dirty="0" err="1"/>
              <a:t>Refactoring</a:t>
            </a:r>
            <a:r>
              <a:rPr lang="de-DE" dirty="0"/>
              <a:t> und anderen Aktivitäten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2315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Google Shape;3937;p2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3938" name="Google Shape;3938;p25"/>
          <p:cNvGraphicFramePr/>
          <p:nvPr/>
        </p:nvGraphicFramePr>
        <p:xfrm>
          <a:off x="841600" y="1945481"/>
          <a:ext cx="6212400" cy="2465500"/>
        </p:xfrm>
        <a:graphic>
          <a:graphicData uri="http://schemas.openxmlformats.org/drawingml/2006/table">
            <a:tbl>
              <a:tblPr>
                <a:noFill/>
                <a:tableStyleId>{0F24753E-8A85-4BEE-97E2-441CDA198357}</a:tableStyleId>
              </a:tblPr>
              <a:tblGrid>
                <a:gridCol w="155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3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3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3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6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A</a:t>
                      </a:r>
                      <a:endParaRPr sz="1100"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B</a:t>
                      </a:r>
                      <a:endParaRPr sz="1100"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C</a:t>
                      </a:r>
                      <a:endParaRPr sz="1100"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3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B87A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Yellow</a:t>
                      </a:r>
                      <a:endParaRPr sz="1100">
                        <a:solidFill>
                          <a:srgbClr val="0B87A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20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7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3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B87A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Blue</a:t>
                      </a:r>
                      <a:endParaRPr sz="1100">
                        <a:solidFill>
                          <a:srgbClr val="0B87A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30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15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63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B87A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Orange</a:t>
                      </a:r>
                      <a:endParaRPr sz="1100">
                        <a:solidFill>
                          <a:srgbClr val="0B87A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5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24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16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939" name="Google Shape;3939;p2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4" name="Google Shape;3944;p26"/>
          <p:cNvSpPr/>
          <p:nvPr/>
        </p:nvSpPr>
        <p:spPr>
          <a:xfrm>
            <a:off x="718300" y="1039554"/>
            <a:ext cx="7278052" cy="3467104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5" name="Google Shape;3945;p26"/>
          <p:cNvSpPr txBox="1">
            <a:spLocks noGrp="1"/>
          </p:cNvSpPr>
          <p:nvPr>
            <p:ph type="title" idx="4294967295"/>
          </p:nvPr>
        </p:nvSpPr>
        <p:spPr>
          <a:xfrm>
            <a:off x="718300" y="1297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3EBD5"/>
                </a:solidFill>
              </a:rPr>
              <a:t>MAPS</a:t>
            </a:r>
            <a:endParaRPr>
              <a:solidFill>
                <a:srgbClr val="D3EBD5"/>
              </a:solidFill>
            </a:endParaRPr>
          </a:p>
        </p:txBody>
      </p:sp>
      <p:sp>
        <p:nvSpPr>
          <p:cNvPr id="3946" name="Google Shape;3946;p26"/>
          <p:cNvSpPr/>
          <p:nvPr/>
        </p:nvSpPr>
        <p:spPr>
          <a:xfrm>
            <a:off x="1985850" y="1830500"/>
            <a:ext cx="7182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our office</a:t>
            </a:r>
            <a:endParaRPr sz="10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47" name="Google Shape;3947;p26"/>
          <p:cNvSpPr/>
          <p:nvPr/>
        </p:nvSpPr>
        <p:spPr>
          <a:xfrm>
            <a:off x="1273375" y="2146100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8" name="Google Shape;3948;p26"/>
          <p:cNvSpPr/>
          <p:nvPr/>
        </p:nvSpPr>
        <p:spPr>
          <a:xfrm>
            <a:off x="2877975" y="3507475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9" name="Google Shape;3949;p26"/>
          <p:cNvSpPr/>
          <p:nvPr/>
        </p:nvSpPr>
        <p:spPr>
          <a:xfrm>
            <a:off x="3731425" y="1957300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0" name="Google Shape;3950;p26"/>
          <p:cNvSpPr/>
          <p:nvPr/>
        </p:nvSpPr>
        <p:spPr>
          <a:xfrm>
            <a:off x="4391750" y="3905275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1" name="Google Shape;3951;p26"/>
          <p:cNvSpPr/>
          <p:nvPr/>
        </p:nvSpPr>
        <p:spPr>
          <a:xfrm>
            <a:off x="6847625" y="3936050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2" name="Google Shape;3952;p26"/>
          <p:cNvSpPr/>
          <p:nvPr/>
        </p:nvSpPr>
        <p:spPr>
          <a:xfrm>
            <a:off x="6298975" y="2428800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3" name="Google Shape;3953;p2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8" name="Google Shape;3958;p27"/>
          <p:cNvSpPr txBox="1">
            <a:spLocks noGrp="1"/>
          </p:cNvSpPr>
          <p:nvPr>
            <p:ph type="ctrTitle" idx="4294967295"/>
          </p:nvPr>
        </p:nvSpPr>
        <p:spPr>
          <a:xfrm>
            <a:off x="685800" y="1964350"/>
            <a:ext cx="6103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0"/>
              <a:t>89,526,124</a:t>
            </a:r>
            <a:endParaRPr sz="11000"/>
          </a:p>
        </p:txBody>
      </p:sp>
      <p:sp>
        <p:nvSpPr>
          <p:cNvPr id="3959" name="Google Shape;3959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4"/>
            <a:ext cx="6103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3960" name="Google Shape;3960;p2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6" name="Google Shape;3976;p29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3977" name="Google Shape;3977;p29"/>
          <p:cNvSpPr/>
          <p:nvPr/>
        </p:nvSpPr>
        <p:spPr>
          <a:xfrm>
            <a:off x="863800" y="2266950"/>
            <a:ext cx="1562700" cy="1538700"/>
          </a:xfrm>
          <a:prstGeom prst="rect">
            <a:avLst/>
          </a:prstGeom>
          <a:noFill/>
          <a:ln w="76200" cap="flat" cmpd="sng">
            <a:solidFill>
              <a:srgbClr val="D3EBD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first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78" name="Google Shape;3978;p29"/>
          <p:cNvSpPr/>
          <p:nvPr/>
        </p:nvSpPr>
        <p:spPr>
          <a:xfrm>
            <a:off x="5350300" y="2266952"/>
            <a:ext cx="1562700" cy="1538700"/>
          </a:xfrm>
          <a:prstGeom prst="rect">
            <a:avLst/>
          </a:prstGeom>
          <a:noFill/>
          <a:ln w="76200" cap="flat" cmpd="sng">
            <a:solidFill>
              <a:srgbClr val="0B87A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last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79" name="Google Shape;3979;p29"/>
          <p:cNvSpPr/>
          <p:nvPr/>
        </p:nvSpPr>
        <p:spPr>
          <a:xfrm>
            <a:off x="3107050" y="2266953"/>
            <a:ext cx="1562700" cy="1538700"/>
          </a:xfrm>
          <a:prstGeom prst="rect">
            <a:avLst/>
          </a:prstGeom>
          <a:noFill/>
          <a:ln w="76200" cap="flat" cmpd="sng">
            <a:solidFill>
              <a:srgbClr val="80BFB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second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cxnSp>
        <p:nvCxnSpPr>
          <p:cNvPr id="3980" name="Google Shape;3980;p29"/>
          <p:cNvCxnSpPr>
            <a:stCxn id="3977" idx="3"/>
            <a:endCxn id="3979" idx="1"/>
          </p:cNvCxnSpPr>
          <p:nvPr/>
        </p:nvCxnSpPr>
        <p:spPr>
          <a:xfrm>
            <a:off x="2426500" y="3036300"/>
            <a:ext cx="680700" cy="0"/>
          </a:xfrm>
          <a:prstGeom prst="straightConnector1">
            <a:avLst/>
          </a:prstGeom>
          <a:noFill/>
          <a:ln w="38100" cap="flat" cmpd="sng">
            <a:solidFill>
              <a:srgbClr val="D3EBD5"/>
            </a:solidFill>
            <a:prstDash val="solid"/>
            <a:round/>
            <a:headEnd type="diamond" w="sm" len="sm"/>
            <a:tailEnd type="diamond" w="sm" len="sm"/>
          </a:ln>
        </p:spPr>
      </p:cxnSp>
      <p:cxnSp>
        <p:nvCxnSpPr>
          <p:cNvPr id="3981" name="Google Shape;3981;p29"/>
          <p:cNvCxnSpPr>
            <a:stCxn id="3979" idx="3"/>
            <a:endCxn id="3978" idx="1"/>
          </p:cNvCxnSpPr>
          <p:nvPr/>
        </p:nvCxnSpPr>
        <p:spPr>
          <a:xfrm>
            <a:off x="4669750" y="3036303"/>
            <a:ext cx="680700" cy="0"/>
          </a:xfrm>
          <a:prstGeom prst="straightConnector1">
            <a:avLst/>
          </a:prstGeom>
          <a:noFill/>
          <a:ln w="38100" cap="flat" cmpd="sng">
            <a:solidFill>
              <a:srgbClr val="80BFB7"/>
            </a:solidFill>
            <a:prstDash val="solid"/>
            <a:round/>
            <a:headEnd type="diamond" w="sm" len="sm"/>
            <a:tailEnd type="diamond" w="sm" len="sm"/>
          </a:ln>
        </p:spPr>
      </p:cxnSp>
      <p:sp>
        <p:nvSpPr>
          <p:cNvPr id="3982" name="Google Shape;3982;p2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7" name="Google Shape;3987;p3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988" name="Google Shape;3988;p30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989" name="Google Shape;3989;p30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990" name="Google Shape;3990;p30"/>
          <p:cNvSpPr txBox="1">
            <a:spLocks noGrp="1"/>
          </p:cNvSpPr>
          <p:nvPr>
            <p:ph type="body" idx="3"/>
          </p:nvPr>
        </p:nvSpPr>
        <p:spPr>
          <a:xfrm>
            <a:off x="5300225" y="17554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991" name="Google Shape;3991;p30"/>
          <p:cNvSpPr txBox="1">
            <a:spLocks noGrp="1"/>
          </p:cNvSpPr>
          <p:nvPr>
            <p:ph type="body" idx="1"/>
          </p:nvPr>
        </p:nvSpPr>
        <p:spPr>
          <a:xfrm>
            <a:off x="718300" y="32032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992" name="Google Shape;3992;p30"/>
          <p:cNvSpPr txBox="1">
            <a:spLocks noGrp="1"/>
          </p:cNvSpPr>
          <p:nvPr>
            <p:ph type="body" idx="2"/>
          </p:nvPr>
        </p:nvSpPr>
        <p:spPr>
          <a:xfrm>
            <a:off x="3009263" y="32032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993" name="Google Shape;3993;p30"/>
          <p:cNvSpPr txBox="1">
            <a:spLocks noGrp="1"/>
          </p:cNvSpPr>
          <p:nvPr>
            <p:ph type="body" idx="3"/>
          </p:nvPr>
        </p:nvSpPr>
        <p:spPr>
          <a:xfrm>
            <a:off x="5300225" y="32032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994" name="Google Shape;3994;p3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3" name="Google Shape;4023;p32"/>
          <p:cNvSpPr txBox="1">
            <a:spLocks noGrp="1"/>
          </p:cNvSpPr>
          <p:nvPr>
            <p:ph type="body" idx="4294967295"/>
          </p:nvPr>
        </p:nvSpPr>
        <p:spPr>
          <a:xfrm>
            <a:off x="685800" y="838850"/>
            <a:ext cx="27477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MOBILE</a:t>
            </a:r>
            <a:b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</a:br>
            <a: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PROJECT</a:t>
            </a:r>
            <a:endParaRPr sz="3000">
              <a:solidFill>
                <a:srgbClr val="0B87A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4024" name="Google Shape;4024;p3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  <p:grpSp>
        <p:nvGrpSpPr>
          <p:cNvPr id="4025" name="Google Shape;4025;p32"/>
          <p:cNvGrpSpPr/>
          <p:nvPr/>
        </p:nvGrpSpPr>
        <p:grpSpPr>
          <a:xfrm>
            <a:off x="4026775" y="373572"/>
            <a:ext cx="2119546" cy="4396359"/>
            <a:chOff x="2547150" y="238125"/>
            <a:chExt cx="2525675" cy="5238750"/>
          </a:xfrm>
        </p:grpSpPr>
        <p:sp>
          <p:nvSpPr>
            <p:cNvPr id="4026" name="Google Shape;4026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30" name="Google Shape;4030;p32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4073100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5" name="Google Shape;4035;p33"/>
          <p:cNvSpPr txBox="1">
            <a:spLocks noGrp="1"/>
          </p:cNvSpPr>
          <p:nvPr>
            <p:ph type="body" idx="4294967295"/>
          </p:nvPr>
        </p:nvSpPr>
        <p:spPr>
          <a:xfrm>
            <a:off x="685800" y="838850"/>
            <a:ext cx="27477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TABLET</a:t>
            </a:r>
            <a:b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</a:br>
            <a: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PROJECT</a:t>
            </a:r>
            <a:endParaRPr sz="3000">
              <a:solidFill>
                <a:srgbClr val="0B87A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4036" name="Google Shape;4036;p3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  <p:grpSp>
        <p:nvGrpSpPr>
          <p:cNvPr id="4037" name="Google Shape;4037;p33"/>
          <p:cNvGrpSpPr/>
          <p:nvPr/>
        </p:nvGrpSpPr>
        <p:grpSpPr>
          <a:xfrm>
            <a:off x="3837677" y="465959"/>
            <a:ext cx="2736410" cy="4222433"/>
            <a:chOff x="2112475" y="238125"/>
            <a:chExt cx="3395050" cy="5238750"/>
          </a:xfrm>
        </p:grpSpPr>
        <p:sp>
          <p:nvSpPr>
            <p:cNvPr id="4038" name="Google Shape;4038;p33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33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33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33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42" name="Google Shape;40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263" y="839688"/>
            <a:ext cx="2597800" cy="346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7" name="Google Shape;4047;p34"/>
          <p:cNvSpPr txBox="1">
            <a:spLocks noGrp="1"/>
          </p:cNvSpPr>
          <p:nvPr>
            <p:ph type="body" idx="4294967295"/>
          </p:nvPr>
        </p:nvSpPr>
        <p:spPr>
          <a:xfrm>
            <a:off x="685800" y="838850"/>
            <a:ext cx="27477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DESKTOP PROJECT</a:t>
            </a:r>
            <a:endParaRPr sz="3000">
              <a:solidFill>
                <a:srgbClr val="0B87A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4048" name="Google Shape;4048;p3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  <p:grpSp>
        <p:nvGrpSpPr>
          <p:cNvPr id="4049" name="Google Shape;4049;p34"/>
          <p:cNvGrpSpPr/>
          <p:nvPr/>
        </p:nvGrpSpPr>
        <p:grpSpPr>
          <a:xfrm>
            <a:off x="3009249" y="1241129"/>
            <a:ext cx="4542205" cy="2661224"/>
            <a:chOff x="1177450" y="241631"/>
            <a:chExt cx="6173152" cy="3616776"/>
          </a:xfrm>
        </p:grpSpPr>
        <p:sp>
          <p:nvSpPr>
            <p:cNvPr id="4050" name="Google Shape;4050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1" name="Google Shape;4051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2" name="Google Shape;4052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3" name="Google Shape;4053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054" name="Google Shape;4054;p34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3516425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9" name="Google Shape;4059;p35"/>
          <p:cNvSpPr txBox="1">
            <a:spLocks noGrp="1"/>
          </p:cNvSpPr>
          <p:nvPr>
            <p:ph type="ctrTitle" idx="4294967295"/>
          </p:nvPr>
        </p:nvSpPr>
        <p:spPr>
          <a:xfrm>
            <a:off x="685800" y="745150"/>
            <a:ext cx="486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80BFB7"/>
                </a:solidFill>
              </a:rPr>
              <a:t>THANKS!</a:t>
            </a:r>
            <a:endParaRPr sz="6000">
              <a:solidFill>
                <a:srgbClr val="80BFB7"/>
              </a:solidFill>
            </a:endParaRPr>
          </a:p>
        </p:txBody>
      </p:sp>
      <p:sp>
        <p:nvSpPr>
          <p:cNvPr id="4060" name="Google Shape;4060;p35"/>
          <p:cNvSpPr txBox="1">
            <a:spLocks noGrp="1"/>
          </p:cNvSpPr>
          <p:nvPr>
            <p:ph type="subTitle" idx="4294967295"/>
          </p:nvPr>
        </p:nvSpPr>
        <p:spPr>
          <a:xfrm>
            <a:off x="685800" y="1944725"/>
            <a:ext cx="4863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D3EBD5"/>
                </a:solidFill>
                <a:highlight>
                  <a:srgbClr val="01597F"/>
                </a:highlight>
              </a:rPr>
              <a:t>Any questions?</a:t>
            </a:r>
            <a:endParaRPr sz="3600">
              <a:solidFill>
                <a:srgbClr val="D3EBD5"/>
              </a:solidFill>
              <a:highlight>
                <a:srgbClr val="01597F"/>
              </a:highlight>
            </a:endParaRPr>
          </a:p>
        </p:txBody>
      </p:sp>
      <p:sp>
        <p:nvSpPr>
          <p:cNvPr id="4061" name="Google Shape;4061;p35"/>
          <p:cNvSpPr txBox="1">
            <a:spLocks noGrp="1"/>
          </p:cNvSpPr>
          <p:nvPr>
            <p:ph type="body" idx="4294967295"/>
          </p:nvPr>
        </p:nvSpPr>
        <p:spPr>
          <a:xfrm>
            <a:off x="685800" y="2769202"/>
            <a:ext cx="4863900" cy="16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3EBD5"/>
                </a:solidFill>
              </a:rPr>
              <a:t>You can find me at:</a:t>
            </a:r>
            <a:endParaRPr>
              <a:solidFill>
                <a:srgbClr val="D3EBD5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3EBD5"/>
                </a:solidFill>
              </a:rPr>
              <a:t>@username</a:t>
            </a:r>
            <a:endParaRPr>
              <a:solidFill>
                <a:srgbClr val="D3EBD5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3EBD5"/>
                </a:solidFill>
              </a:rPr>
              <a:t>user@mail.me</a:t>
            </a:r>
            <a:endParaRPr>
              <a:solidFill>
                <a:srgbClr val="D3EBD5"/>
              </a:solidFill>
            </a:endParaRPr>
          </a:p>
        </p:txBody>
      </p:sp>
      <p:sp>
        <p:nvSpPr>
          <p:cNvPr id="4062" name="Google Shape;4062;p3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5" name="Google Shape;4365;p48"/>
          <p:cNvGrpSpPr/>
          <p:nvPr/>
        </p:nvGrpSpPr>
        <p:grpSpPr>
          <a:xfrm>
            <a:off x="282768" y="342338"/>
            <a:ext cx="347107" cy="438984"/>
            <a:chOff x="584925" y="238125"/>
            <a:chExt cx="415200" cy="525100"/>
          </a:xfrm>
        </p:grpSpPr>
        <p:sp>
          <p:nvSpPr>
            <p:cNvPr id="4366" name="Google Shape;4366;p48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48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48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48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48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48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2" name="Google Shape;4372;p48"/>
          <p:cNvGrpSpPr/>
          <p:nvPr/>
        </p:nvGrpSpPr>
        <p:grpSpPr>
          <a:xfrm>
            <a:off x="834027" y="406125"/>
            <a:ext cx="371623" cy="309362"/>
            <a:chOff x="1244325" y="314425"/>
            <a:chExt cx="444525" cy="370050"/>
          </a:xfrm>
        </p:grpSpPr>
        <p:sp>
          <p:nvSpPr>
            <p:cNvPr id="4373" name="Google Shape;4373;p48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48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5" name="Google Shape;4375;p48"/>
          <p:cNvGrpSpPr/>
          <p:nvPr/>
        </p:nvGrpSpPr>
        <p:grpSpPr>
          <a:xfrm>
            <a:off x="1405725" y="404599"/>
            <a:ext cx="355300" cy="312413"/>
            <a:chOff x="1928175" y="312600"/>
            <a:chExt cx="425000" cy="373700"/>
          </a:xfrm>
        </p:grpSpPr>
        <p:sp>
          <p:nvSpPr>
            <p:cNvPr id="4376" name="Google Shape;4376;p48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48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8" name="Google Shape;4378;p48"/>
          <p:cNvSpPr/>
          <p:nvPr/>
        </p:nvSpPr>
        <p:spPr>
          <a:xfrm>
            <a:off x="20015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9" name="Google Shape;4379;p48"/>
          <p:cNvSpPr/>
          <p:nvPr/>
        </p:nvSpPr>
        <p:spPr>
          <a:xfrm>
            <a:off x="25849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0" name="Google Shape;4380;p48"/>
          <p:cNvGrpSpPr/>
          <p:nvPr/>
        </p:nvGrpSpPr>
        <p:grpSpPr>
          <a:xfrm>
            <a:off x="3069763" y="388276"/>
            <a:ext cx="408386" cy="345080"/>
            <a:chOff x="3918650" y="293075"/>
            <a:chExt cx="488500" cy="412775"/>
          </a:xfrm>
        </p:grpSpPr>
        <p:sp>
          <p:nvSpPr>
            <p:cNvPr id="4381" name="Google Shape;4381;p48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48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48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4" name="Google Shape;4384;p48"/>
          <p:cNvGrpSpPr/>
          <p:nvPr/>
        </p:nvGrpSpPr>
        <p:grpSpPr>
          <a:xfrm>
            <a:off x="3669530" y="362235"/>
            <a:ext cx="335905" cy="397142"/>
            <a:chOff x="4636075" y="261925"/>
            <a:chExt cx="401800" cy="475050"/>
          </a:xfrm>
        </p:grpSpPr>
        <p:sp>
          <p:nvSpPr>
            <p:cNvPr id="4385" name="Google Shape;4385;p48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4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48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48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9" name="Google Shape;4389;p48"/>
          <p:cNvSpPr/>
          <p:nvPr/>
        </p:nvSpPr>
        <p:spPr>
          <a:xfrm>
            <a:off x="42087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90" name="Google Shape;4390;p48"/>
          <p:cNvGrpSpPr/>
          <p:nvPr/>
        </p:nvGrpSpPr>
        <p:grpSpPr>
          <a:xfrm>
            <a:off x="4796082" y="395424"/>
            <a:ext cx="336908" cy="330262"/>
            <a:chOff x="5983625" y="301625"/>
            <a:chExt cx="403000" cy="395050"/>
          </a:xfrm>
        </p:grpSpPr>
        <p:sp>
          <p:nvSpPr>
            <p:cNvPr id="4391" name="Google Shape;4391;p48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48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48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48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48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48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48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48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48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48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48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48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48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48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48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48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48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48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48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48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1" name="Google Shape;4411;p48"/>
          <p:cNvGrpSpPr/>
          <p:nvPr/>
        </p:nvGrpSpPr>
        <p:grpSpPr>
          <a:xfrm>
            <a:off x="5362158" y="392853"/>
            <a:ext cx="331808" cy="331307"/>
            <a:chOff x="6660750" y="298550"/>
            <a:chExt cx="396900" cy="396300"/>
          </a:xfrm>
        </p:grpSpPr>
        <p:sp>
          <p:nvSpPr>
            <p:cNvPr id="4412" name="Google Shape;4412;p48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48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4" name="Google Shape;4414;p48"/>
          <p:cNvGrpSpPr/>
          <p:nvPr/>
        </p:nvGrpSpPr>
        <p:grpSpPr>
          <a:xfrm>
            <a:off x="282768" y="914538"/>
            <a:ext cx="347107" cy="420111"/>
            <a:chOff x="584925" y="922575"/>
            <a:chExt cx="415200" cy="502525"/>
          </a:xfrm>
        </p:grpSpPr>
        <p:sp>
          <p:nvSpPr>
            <p:cNvPr id="4415" name="Google Shape;4415;p48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48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48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8" name="Google Shape;4418;p48"/>
          <p:cNvGrpSpPr/>
          <p:nvPr/>
        </p:nvGrpSpPr>
        <p:grpSpPr>
          <a:xfrm>
            <a:off x="836075" y="904841"/>
            <a:ext cx="367547" cy="437980"/>
            <a:chOff x="1246775" y="910975"/>
            <a:chExt cx="439650" cy="523900"/>
          </a:xfrm>
        </p:grpSpPr>
        <p:sp>
          <p:nvSpPr>
            <p:cNvPr id="4419" name="Google Shape;4419;p48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48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48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22" name="Google Shape;4422;p48"/>
          <p:cNvGrpSpPr/>
          <p:nvPr/>
        </p:nvGrpSpPr>
        <p:grpSpPr>
          <a:xfrm>
            <a:off x="1404200" y="975274"/>
            <a:ext cx="358351" cy="298118"/>
            <a:chOff x="1926350" y="995225"/>
            <a:chExt cx="428650" cy="356600"/>
          </a:xfrm>
        </p:grpSpPr>
        <p:sp>
          <p:nvSpPr>
            <p:cNvPr id="4423" name="Google Shape;4423;p48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48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48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48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7" name="Google Shape;4427;p48"/>
          <p:cNvSpPr/>
          <p:nvPr/>
        </p:nvSpPr>
        <p:spPr>
          <a:xfrm>
            <a:off x="19718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8" name="Google Shape;4428;p48"/>
          <p:cNvSpPr/>
          <p:nvPr/>
        </p:nvSpPr>
        <p:spPr>
          <a:xfrm>
            <a:off x="25359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9" name="Google Shape;4429;p48"/>
          <p:cNvSpPr/>
          <p:nvPr/>
        </p:nvSpPr>
        <p:spPr>
          <a:xfrm>
            <a:off x="31046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0" name="Google Shape;4430;p48"/>
          <p:cNvSpPr/>
          <p:nvPr/>
        </p:nvSpPr>
        <p:spPr>
          <a:xfrm>
            <a:off x="36793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1" name="Google Shape;4431;p48"/>
          <p:cNvGrpSpPr/>
          <p:nvPr/>
        </p:nvGrpSpPr>
        <p:grpSpPr>
          <a:xfrm>
            <a:off x="4226431" y="952827"/>
            <a:ext cx="349155" cy="349657"/>
            <a:chOff x="5302225" y="968375"/>
            <a:chExt cx="417650" cy="418250"/>
          </a:xfrm>
        </p:grpSpPr>
        <p:sp>
          <p:nvSpPr>
            <p:cNvPr id="4432" name="Google Shape;4432;p48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48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4" name="Google Shape;4434;p48"/>
          <p:cNvGrpSpPr/>
          <p:nvPr/>
        </p:nvGrpSpPr>
        <p:grpSpPr>
          <a:xfrm>
            <a:off x="4748095" y="913514"/>
            <a:ext cx="432881" cy="421637"/>
            <a:chOff x="5926225" y="921350"/>
            <a:chExt cx="517800" cy="504350"/>
          </a:xfrm>
        </p:grpSpPr>
        <p:sp>
          <p:nvSpPr>
            <p:cNvPr id="4435" name="Google Shape;4435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7" name="Google Shape;4437;p48"/>
          <p:cNvGrpSpPr/>
          <p:nvPr/>
        </p:nvGrpSpPr>
        <p:grpSpPr>
          <a:xfrm>
            <a:off x="5325918" y="921686"/>
            <a:ext cx="404290" cy="405314"/>
            <a:chOff x="6617400" y="931125"/>
            <a:chExt cx="483600" cy="484825"/>
          </a:xfrm>
        </p:grpSpPr>
        <p:sp>
          <p:nvSpPr>
            <p:cNvPr id="4438" name="Google Shape;4438;p48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48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0" name="Google Shape;4440;p48"/>
          <p:cNvGrpSpPr/>
          <p:nvPr/>
        </p:nvGrpSpPr>
        <p:grpSpPr>
          <a:xfrm>
            <a:off x="261325" y="1551048"/>
            <a:ext cx="389994" cy="273623"/>
            <a:chOff x="559275" y="1683950"/>
            <a:chExt cx="466500" cy="327300"/>
          </a:xfrm>
        </p:grpSpPr>
        <p:sp>
          <p:nvSpPr>
            <p:cNvPr id="4441" name="Google Shape;4441;p48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48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3" name="Google Shape;4443;p48"/>
          <p:cNvGrpSpPr/>
          <p:nvPr/>
        </p:nvGrpSpPr>
        <p:grpSpPr>
          <a:xfrm>
            <a:off x="824852" y="1496958"/>
            <a:ext cx="389994" cy="381822"/>
            <a:chOff x="1233350" y="1619250"/>
            <a:chExt cx="466500" cy="456725"/>
          </a:xfrm>
        </p:grpSpPr>
        <p:sp>
          <p:nvSpPr>
            <p:cNvPr id="4444" name="Google Shape;4444;p48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48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48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48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8" name="Google Shape;4448;p48"/>
          <p:cNvGrpSpPr/>
          <p:nvPr/>
        </p:nvGrpSpPr>
        <p:grpSpPr>
          <a:xfrm>
            <a:off x="1400626" y="1505109"/>
            <a:ext cx="365499" cy="365499"/>
            <a:chOff x="1922075" y="1629000"/>
            <a:chExt cx="437200" cy="437200"/>
          </a:xfrm>
        </p:grpSpPr>
        <p:sp>
          <p:nvSpPr>
            <p:cNvPr id="4449" name="Google Shape;4449;p48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48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1" name="Google Shape;4451;p48"/>
          <p:cNvGrpSpPr/>
          <p:nvPr/>
        </p:nvGrpSpPr>
        <p:grpSpPr>
          <a:xfrm>
            <a:off x="1962627" y="1503584"/>
            <a:ext cx="368551" cy="368551"/>
            <a:chOff x="2594325" y="1627175"/>
            <a:chExt cx="440850" cy="440850"/>
          </a:xfrm>
        </p:grpSpPr>
        <p:sp>
          <p:nvSpPr>
            <p:cNvPr id="4452" name="Google Shape;4452;p48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48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48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55" name="Google Shape;4455;p48"/>
          <p:cNvSpPr/>
          <p:nvPr/>
        </p:nvSpPr>
        <p:spPr>
          <a:xfrm>
            <a:off x="25425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56" name="Google Shape;4456;p48"/>
          <p:cNvGrpSpPr/>
          <p:nvPr/>
        </p:nvGrpSpPr>
        <p:grpSpPr>
          <a:xfrm>
            <a:off x="3124395" y="1476017"/>
            <a:ext cx="299121" cy="423685"/>
            <a:chOff x="3984000" y="1594200"/>
            <a:chExt cx="357800" cy="506800"/>
          </a:xfrm>
        </p:grpSpPr>
        <p:sp>
          <p:nvSpPr>
            <p:cNvPr id="4457" name="Google Shape;4457;p48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48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9" name="Google Shape;4459;p48"/>
          <p:cNvGrpSpPr/>
          <p:nvPr/>
        </p:nvGrpSpPr>
        <p:grpSpPr>
          <a:xfrm>
            <a:off x="3640437" y="1566869"/>
            <a:ext cx="394090" cy="241980"/>
            <a:chOff x="4601275" y="1702875"/>
            <a:chExt cx="471400" cy="289450"/>
          </a:xfrm>
        </p:grpSpPr>
        <p:sp>
          <p:nvSpPr>
            <p:cNvPr id="4460" name="Google Shape;4460;p48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48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48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48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48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5" name="Google Shape;4465;p48"/>
          <p:cNvGrpSpPr/>
          <p:nvPr/>
        </p:nvGrpSpPr>
        <p:grpSpPr>
          <a:xfrm>
            <a:off x="4222857" y="1507659"/>
            <a:ext cx="356303" cy="360400"/>
            <a:chOff x="5297950" y="1632050"/>
            <a:chExt cx="426200" cy="431100"/>
          </a:xfrm>
        </p:grpSpPr>
        <p:sp>
          <p:nvSpPr>
            <p:cNvPr id="4466" name="Google Shape;4466;p48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48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8" name="Google Shape;4468;p48"/>
          <p:cNvGrpSpPr/>
          <p:nvPr/>
        </p:nvGrpSpPr>
        <p:grpSpPr>
          <a:xfrm>
            <a:off x="4785360" y="1496958"/>
            <a:ext cx="358351" cy="381822"/>
            <a:chOff x="5970800" y="1619250"/>
            <a:chExt cx="428650" cy="456725"/>
          </a:xfrm>
        </p:grpSpPr>
        <p:sp>
          <p:nvSpPr>
            <p:cNvPr id="4469" name="Google Shape;4469;p48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48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48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4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48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4" name="Google Shape;4474;p48"/>
          <p:cNvGrpSpPr/>
          <p:nvPr/>
        </p:nvGrpSpPr>
        <p:grpSpPr>
          <a:xfrm>
            <a:off x="5332564" y="1492360"/>
            <a:ext cx="401719" cy="366502"/>
            <a:chOff x="6625350" y="1613750"/>
            <a:chExt cx="480525" cy="438400"/>
          </a:xfrm>
        </p:grpSpPr>
        <p:sp>
          <p:nvSpPr>
            <p:cNvPr id="4475" name="Google Shape;4475;p48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48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48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48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48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0" name="Google Shape;4480;p48"/>
          <p:cNvGrpSpPr/>
          <p:nvPr/>
        </p:nvGrpSpPr>
        <p:grpSpPr>
          <a:xfrm>
            <a:off x="304713" y="2088554"/>
            <a:ext cx="303217" cy="325685"/>
            <a:chOff x="611175" y="2326900"/>
            <a:chExt cx="362700" cy="389575"/>
          </a:xfrm>
        </p:grpSpPr>
        <p:sp>
          <p:nvSpPr>
            <p:cNvPr id="4481" name="Google Shape;4481;p48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4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4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48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85" name="Google Shape;4485;p48"/>
          <p:cNvSpPr/>
          <p:nvPr/>
        </p:nvSpPr>
        <p:spPr>
          <a:xfrm>
            <a:off x="8601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6" name="Google Shape;4486;p48"/>
          <p:cNvSpPr/>
          <p:nvPr/>
        </p:nvSpPr>
        <p:spPr>
          <a:xfrm>
            <a:off x="14236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7" name="Google Shape;4487;p48"/>
          <p:cNvSpPr/>
          <p:nvPr/>
        </p:nvSpPr>
        <p:spPr>
          <a:xfrm>
            <a:off x="19872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8" name="Google Shape;4488;p48"/>
          <p:cNvGrpSpPr/>
          <p:nvPr/>
        </p:nvGrpSpPr>
        <p:grpSpPr>
          <a:xfrm>
            <a:off x="2625178" y="2036492"/>
            <a:ext cx="170502" cy="425733"/>
            <a:chOff x="3386850" y="2264625"/>
            <a:chExt cx="203950" cy="509250"/>
          </a:xfrm>
        </p:grpSpPr>
        <p:sp>
          <p:nvSpPr>
            <p:cNvPr id="4489" name="Google Shape;4489;p48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48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1" name="Google Shape;4491;p48"/>
          <p:cNvGrpSpPr/>
          <p:nvPr/>
        </p:nvGrpSpPr>
        <p:grpSpPr>
          <a:xfrm>
            <a:off x="3767551" y="2090602"/>
            <a:ext cx="139863" cy="317513"/>
            <a:chOff x="4753325" y="2329350"/>
            <a:chExt cx="167300" cy="379800"/>
          </a:xfrm>
        </p:grpSpPr>
        <p:sp>
          <p:nvSpPr>
            <p:cNvPr id="4492" name="Google Shape;4492;p48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48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4" name="Google Shape;4494;p48"/>
          <p:cNvGrpSpPr/>
          <p:nvPr/>
        </p:nvGrpSpPr>
        <p:grpSpPr>
          <a:xfrm>
            <a:off x="3201453" y="2038519"/>
            <a:ext cx="145004" cy="421657"/>
            <a:chOff x="4076175" y="2267050"/>
            <a:chExt cx="173450" cy="504375"/>
          </a:xfrm>
        </p:grpSpPr>
        <p:sp>
          <p:nvSpPr>
            <p:cNvPr id="4495" name="Google Shape;4495;p48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48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97" name="Google Shape;4497;p48"/>
          <p:cNvSpPr/>
          <p:nvPr/>
        </p:nvSpPr>
        <p:spPr>
          <a:xfrm>
            <a:off x="42413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98" name="Google Shape;4498;p48"/>
          <p:cNvGrpSpPr/>
          <p:nvPr/>
        </p:nvGrpSpPr>
        <p:grpSpPr>
          <a:xfrm>
            <a:off x="4788934" y="2089055"/>
            <a:ext cx="351204" cy="324661"/>
            <a:chOff x="5975075" y="2327500"/>
            <a:chExt cx="420100" cy="388350"/>
          </a:xfrm>
        </p:grpSpPr>
        <p:sp>
          <p:nvSpPr>
            <p:cNvPr id="4499" name="Google Shape;4499;p4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4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1" name="Google Shape;4501;p48"/>
          <p:cNvGrpSpPr/>
          <p:nvPr/>
        </p:nvGrpSpPr>
        <p:grpSpPr>
          <a:xfrm>
            <a:off x="5420344" y="2079358"/>
            <a:ext cx="215437" cy="351204"/>
            <a:chOff x="6730350" y="2315900"/>
            <a:chExt cx="257700" cy="420100"/>
          </a:xfrm>
        </p:grpSpPr>
        <p:sp>
          <p:nvSpPr>
            <p:cNvPr id="4502" name="Google Shape;4502;p48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48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48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4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48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7" name="Google Shape;4507;p48"/>
          <p:cNvGrpSpPr/>
          <p:nvPr/>
        </p:nvGrpSpPr>
        <p:grpSpPr>
          <a:xfrm>
            <a:off x="401689" y="2615840"/>
            <a:ext cx="109265" cy="398166"/>
            <a:chOff x="727175" y="2957625"/>
            <a:chExt cx="130700" cy="476275"/>
          </a:xfrm>
        </p:grpSpPr>
        <p:sp>
          <p:nvSpPr>
            <p:cNvPr id="4508" name="Google Shape;4508;p48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48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0" name="Google Shape;4510;p48"/>
          <p:cNvSpPr/>
          <p:nvPr/>
        </p:nvSpPr>
        <p:spPr>
          <a:xfrm>
            <a:off x="1416008" y="2600114"/>
            <a:ext cx="334860" cy="429808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1" name="Google Shape;4511;p48"/>
          <p:cNvSpPr/>
          <p:nvPr/>
        </p:nvSpPr>
        <p:spPr>
          <a:xfrm>
            <a:off x="895849" y="2600114"/>
            <a:ext cx="248083" cy="429808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12" name="Google Shape;4512;p48"/>
          <p:cNvGrpSpPr/>
          <p:nvPr/>
        </p:nvGrpSpPr>
        <p:grpSpPr>
          <a:xfrm>
            <a:off x="1953431" y="2628589"/>
            <a:ext cx="386943" cy="372647"/>
            <a:chOff x="2583325" y="2972875"/>
            <a:chExt cx="462850" cy="445750"/>
          </a:xfrm>
        </p:grpSpPr>
        <p:sp>
          <p:nvSpPr>
            <p:cNvPr id="4513" name="Google Shape;4513;p48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48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5" name="Google Shape;4515;p48"/>
          <p:cNvGrpSpPr/>
          <p:nvPr/>
        </p:nvGrpSpPr>
        <p:grpSpPr>
          <a:xfrm>
            <a:off x="2503686" y="2684246"/>
            <a:ext cx="413486" cy="261354"/>
            <a:chOff x="3241525" y="3039450"/>
            <a:chExt cx="494600" cy="312625"/>
          </a:xfrm>
        </p:grpSpPr>
        <p:sp>
          <p:nvSpPr>
            <p:cNvPr id="4516" name="Google Shape;4516;p48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48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8" name="Google Shape;4518;p48"/>
          <p:cNvSpPr/>
          <p:nvPr/>
        </p:nvSpPr>
        <p:spPr>
          <a:xfrm>
            <a:off x="36599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19" name="Google Shape;4519;p48"/>
          <p:cNvGrpSpPr/>
          <p:nvPr/>
        </p:nvGrpSpPr>
        <p:grpSpPr>
          <a:xfrm>
            <a:off x="4187118" y="2656679"/>
            <a:ext cx="427781" cy="316489"/>
            <a:chOff x="5255200" y="3006475"/>
            <a:chExt cx="511700" cy="378575"/>
          </a:xfrm>
        </p:grpSpPr>
        <p:sp>
          <p:nvSpPr>
            <p:cNvPr id="4520" name="Google Shape;4520;p4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4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2" name="Google Shape;4522;p48"/>
          <p:cNvGrpSpPr/>
          <p:nvPr/>
        </p:nvGrpSpPr>
        <p:grpSpPr>
          <a:xfrm>
            <a:off x="3100904" y="2638307"/>
            <a:ext cx="346104" cy="353231"/>
            <a:chOff x="3955900" y="2984500"/>
            <a:chExt cx="414000" cy="422525"/>
          </a:xfrm>
        </p:grpSpPr>
        <p:sp>
          <p:nvSpPr>
            <p:cNvPr id="4523" name="Google Shape;4523;p48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48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48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6" name="Google Shape;4526;p48"/>
          <p:cNvSpPr/>
          <p:nvPr/>
        </p:nvSpPr>
        <p:spPr>
          <a:xfrm>
            <a:off x="2649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7" name="Google Shape;4527;p48"/>
          <p:cNvSpPr/>
          <p:nvPr/>
        </p:nvSpPr>
        <p:spPr>
          <a:xfrm>
            <a:off x="48299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28" name="Google Shape;4528;p48"/>
          <p:cNvGrpSpPr/>
          <p:nvPr/>
        </p:nvGrpSpPr>
        <p:grpSpPr>
          <a:xfrm>
            <a:off x="5395849" y="2633187"/>
            <a:ext cx="264427" cy="375719"/>
            <a:chOff x="6701050" y="2978375"/>
            <a:chExt cx="316300" cy="449425"/>
          </a:xfrm>
        </p:grpSpPr>
        <p:sp>
          <p:nvSpPr>
            <p:cNvPr id="4529" name="Google Shape;4529;p48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48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1" name="Google Shape;4531;p48"/>
          <p:cNvGrpSpPr/>
          <p:nvPr/>
        </p:nvGrpSpPr>
        <p:grpSpPr>
          <a:xfrm>
            <a:off x="831477" y="3251848"/>
            <a:ext cx="376743" cy="253203"/>
            <a:chOff x="1241275" y="3718400"/>
            <a:chExt cx="450650" cy="302875"/>
          </a:xfrm>
        </p:grpSpPr>
        <p:sp>
          <p:nvSpPr>
            <p:cNvPr id="4532" name="Google Shape;4532;p48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48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48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48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6" name="Google Shape;4536;p48"/>
          <p:cNvGrpSpPr/>
          <p:nvPr/>
        </p:nvGrpSpPr>
        <p:grpSpPr>
          <a:xfrm>
            <a:off x="1400124" y="3232453"/>
            <a:ext cx="366502" cy="292495"/>
            <a:chOff x="1921475" y="3695200"/>
            <a:chExt cx="438400" cy="349875"/>
          </a:xfrm>
        </p:grpSpPr>
        <p:sp>
          <p:nvSpPr>
            <p:cNvPr id="4537" name="Google Shape;4537;p48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48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48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0" name="Google Shape;4540;p48"/>
          <p:cNvGrpSpPr/>
          <p:nvPr/>
        </p:nvGrpSpPr>
        <p:grpSpPr>
          <a:xfrm>
            <a:off x="1967225" y="3227855"/>
            <a:ext cx="359355" cy="301190"/>
            <a:chOff x="2599825" y="3689700"/>
            <a:chExt cx="429850" cy="360275"/>
          </a:xfrm>
        </p:grpSpPr>
        <p:sp>
          <p:nvSpPr>
            <p:cNvPr id="4541" name="Google Shape;4541;p48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48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3" name="Google Shape;4543;p48"/>
          <p:cNvGrpSpPr/>
          <p:nvPr/>
        </p:nvGrpSpPr>
        <p:grpSpPr>
          <a:xfrm>
            <a:off x="2548099" y="3196714"/>
            <a:ext cx="324661" cy="338956"/>
            <a:chOff x="3294650" y="3652450"/>
            <a:chExt cx="388350" cy="405450"/>
          </a:xfrm>
        </p:grpSpPr>
        <p:sp>
          <p:nvSpPr>
            <p:cNvPr id="4544" name="Google Shape;4544;p48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48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48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7" name="Google Shape;4547;p48"/>
          <p:cNvGrpSpPr/>
          <p:nvPr/>
        </p:nvGrpSpPr>
        <p:grpSpPr>
          <a:xfrm>
            <a:off x="3084581" y="3239600"/>
            <a:ext cx="378750" cy="277698"/>
            <a:chOff x="3936375" y="3703750"/>
            <a:chExt cx="453050" cy="332175"/>
          </a:xfrm>
        </p:grpSpPr>
        <p:sp>
          <p:nvSpPr>
            <p:cNvPr id="4548" name="Google Shape;4548;p48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48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48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48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48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3" name="Google Shape;4553;p48"/>
          <p:cNvGrpSpPr/>
          <p:nvPr/>
        </p:nvGrpSpPr>
        <p:grpSpPr>
          <a:xfrm>
            <a:off x="3648107" y="3239600"/>
            <a:ext cx="378750" cy="277698"/>
            <a:chOff x="4610450" y="3703750"/>
            <a:chExt cx="453050" cy="332175"/>
          </a:xfrm>
        </p:grpSpPr>
        <p:sp>
          <p:nvSpPr>
            <p:cNvPr id="4554" name="Google Shape;4554;p48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48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6" name="Google Shape;4556;p48"/>
          <p:cNvGrpSpPr/>
          <p:nvPr/>
        </p:nvGrpSpPr>
        <p:grpSpPr>
          <a:xfrm>
            <a:off x="4224906" y="3211532"/>
            <a:ext cx="352207" cy="333836"/>
            <a:chOff x="5300400" y="3670175"/>
            <a:chExt cx="421300" cy="399325"/>
          </a:xfrm>
        </p:grpSpPr>
        <p:sp>
          <p:nvSpPr>
            <p:cNvPr id="4557" name="Google Shape;4557;p48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48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48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48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48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2" name="Google Shape;4562;p48"/>
          <p:cNvSpPr/>
          <p:nvPr/>
        </p:nvSpPr>
        <p:spPr>
          <a:xfrm>
            <a:off x="47687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63" name="Google Shape;4563;p48"/>
          <p:cNvGrpSpPr/>
          <p:nvPr/>
        </p:nvGrpSpPr>
        <p:grpSpPr>
          <a:xfrm>
            <a:off x="5357059" y="3207435"/>
            <a:ext cx="342008" cy="342028"/>
            <a:chOff x="6654650" y="3665275"/>
            <a:chExt cx="409100" cy="409125"/>
          </a:xfrm>
        </p:grpSpPr>
        <p:sp>
          <p:nvSpPr>
            <p:cNvPr id="4564" name="Google Shape;4564;p4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4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6" name="Google Shape;4566;p48"/>
          <p:cNvGrpSpPr/>
          <p:nvPr/>
        </p:nvGrpSpPr>
        <p:grpSpPr>
          <a:xfrm>
            <a:off x="271023" y="3756666"/>
            <a:ext cx="370599" cy="370620"/>
            <a:chOff x="570875" y="4322250"/>
            <a:chExt cx="443300" cy="443325"/>
          </a:xfrm>
        </p:grpSpPr>
        <p:sp>
          <p:nvSpPr>
            <p:cNvPr id="4567" name="Google Shape;4567;p4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4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4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4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71" name="Google Shape;4571;p48"/>
          <p:cNvSpPr/>
          <p:nvPr/>
        </p:nvSpPr>
        <p:spPr>
          <a:xfrm>
            <a:off x="8192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72" name="Google Shape;4572;p48"/>
          <p:cNvGrpSpPr/>
          <p:nvPr/>
        </p:nvGrpSpPr>
        <p:grpSpPr>
          <a:xfrm>
            <a:off x="1448612" y="3729120"/>
            <a:ext cx="269526" cy="425712"/>
            <a:chOff x="1979475" y="4289300"/>
            <a:chExt cx="322400" cy="509225"/>
          </a:xfrm>
        </p:grpSpPr>
        <p:sp>
          <p:nvSpPr>
            <p:cNvPr id="4573" name="Google Shape;4573;p48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48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48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6" name="Google Shape;4576;p48"/>
          <p:cNvGrpSpPr/>
          <p:nvPr/>
        </p:nvGrpSpPr>
        <p:grpSpPr>
          <a:xfrm>
            <a:off x="1988146" y="3734721"/>
            <a:ext cx="318014" cy="414510"/>
            <a:chOff x="2624850" y="4296000"/>
            <a:chExt cx="380400" cy="495825"/>
          </a:xfrm>
        </p:grpSpPr>
        <p:sp>
          <p:nvSpPr>
            <p:cNvPr id="4577" name="Google Shape;4577;p48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48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48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80" name="Google Shape;4580;p48"/>
          <p:cNvSpPr/>
          <p:nvPr/>
        </p:nvSpPr>
        <p:spPr>
          <a:xfrm>
            <a:off x="31041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1" name="Google Shape;4581;p48"/>
          <p:cNvSpPr/>
          <p:nvPr/>
        </p:nvSpPr>
        <p:spPr>
          <a:xfrm>
            <a:off x="2540554" y="3793571"/>
            <a:ext cx="339959" cy="297093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2" name="Google Shape;4582;p48"/>
          <p:cNvSpPr/>
          <p:nvPr/>
        </p:nvSpPr>
        <p:spPr>
          <a:xfrm>
            <a:off x="36661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3" name="Google Shape;4583;p48"/>
          <p:cNvGrpSpPr/>
          <p:nvPr/>
        </p:nvGrpSpPr>
        <p:grpSpPr>
          <a:xfrm>
            <a:off x="4204486" y="3775560"/>
            <a:ext cx="393045" cy="332833"/>
            <a:chOff x="5275975" y="4344850"/>
            <a:chExt cx="470150" cy="398125"/>
          </a:xfrm>
        </p:grpSpPr>
        <p:sp>
          <p:nvSpPr>
            <p:cNvPr id="4584" name="Google Shape;4584;p48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48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48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87" name="Google Shape;4587;p48"/>
          <p:cNvSpPr/>
          <p:nvPr/>
        </p:nvSpPr>
        <p:spPr>
          <a:xfrm>
            <a:off x="47881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8" name="Google Shape;4588;p48"/>
          <p:cNvGrpSpPr/>
          <p:nvPr/>
        </p:nvGrpSpPr>
        <p:grpSpPr>
          <a:xfrm>
            <a:off x="5346838" y="3748515"/>
            <a:ext cx="362448" cy="386922"/>
            <a:chOff x="6642425" y="4312500"/>
            <a:chExt cx="433550" cy="462825"/>
          </a:xfrm>
        </p:grpSpPr>
        <p:sp>
          <p:nvSpPr>
            <p:cNvPr id="4589" name="Google Shape;4589;p48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48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48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92" name="Google Shape;4592;p48"/>
          <p:cNvSpPr/>
          <p:nvPr/>
        </p:nvSpPr>
        <p:spPr>
          <a:xfrm>
            <a:off x="2235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3" name="Google Shape;4593;p48"/>
          <p:cNvGrpSpPr/>
          <p:nvPr/>
        </p:nvGrpSpPr>
        <p:grpSpPr>
          <a:xfrm>
            <a:off x="834027" y="4322764"/>
            <a:ext cx="371623" cy="365499"/>
            <a:chOff x="1244325" y="4999400"/>
            <a:chExt cx="444525" cy="437200"/>
          </a:xfrm>
        </p:grpSpPr>
        <p:sp>
          <p:nvSpPr>
            <p:cNvPr id="4594" name="Google Shape;4594;p48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48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48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48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48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9" name="Google Shape;4599;p48"/>
          <p:cNvGrpSpPr/>
          <p:nvPr/>
        </p:nvGrpSpPr>
        <p:grpSpPr>
          <a:xfrm>
            <a:off x="1430743" y="4311018"/>
            <a:ext cx="305265" cy="388970"/>
            <a:chOff x="1958100" y="4985350"/>
            <a:chExt cx="365150" cy="465275"/>
          </a:xfrm>
        </p:grpSpPr>
        <p:sp>
          <p:nvSpPr>
            <p:cNvPr id="4600" name="Google Shape;4600;p48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48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48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3" name="Google Shape;4603;p48"/>
          <p:cNvGrpSpPr/>
          <p:nvPr/>
        </p:nvGrpSpPr>
        <p:grpSpPr>
          <a:xfrm>
            <a:off x="1971802" y="4325815"/>
            <a:ext cx="350200" cy="359877"/>
            <a:chOff x="2605300" y="5003050"/>
            <a:chExt cx="418900" cy="430475"/>
          </a:xfrm>
        </p:grpSpPr>
        <p:sp>
          <p:nvSpPr>
            <p:cNvPr id="4604" name="Google Shape;4604;p48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48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48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7" name="Google Shape;4607;p48"/>
          <p:cNvGrpSpPr/>
          <p:nvPr/>
        </p:nvGrpSpPr>
        <p:grpSpPr>
          <a:xfrm>
            <a:off x="2501136" y="4333486"/>
            <a:ext cx="418585" cy="344056"/>
            <a:chOff x="3238475" y="5012225"/>
            <a:chExt cx="500700" cy="411550"/>
          </a:xfrm>
        </p:grpSpPr>
        <p:sp>
          <p:nvSpPr>
            <p:cNvPr id="4608" name="Google Shape;4608;p48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48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48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48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48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3" name="Google Shape;4613;p48"/>
          <p:cNvGrpSpPr/>
          <p:nvPr/>
        </p:nvGrpSpPr>
        <p:grpSpPr>
          <a:xfrm>
            <a:off x="3607770" y="4296722"/>
            <a:ext cx="459424" cy="417561"/>
            <a:chOff x="4562200" y="4968250"/>
            <a:chExt cx="549550" cy="499475"/>
          </a:xfrm>
        </p:grpSpPr>
        <p:sp>
          <p:nvSpPr>
            <p:cNvPr id="4614" name="Google Shape;4614;p48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48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48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48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48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9" name="Google Shape;4619;p48"/>
          <p:cNvGrpSpPr/>
          <p:nvPr/>
        </p:nvGrpSpPr>
        <p:grpSpPr>
          <a:xfrm>
            <a:off x="3114698" y="4320214"/>
            <a:ext cx="318516" cy="370076"/>
            <a:chOff x="3972400" y="4996350"/>
            <a:chExt cx="381000" cy="442675"/>
          </a:xfrm>
        </p:grpSpPr>
        <p:sp>
          <p:nvSpPr>
            <p:cNvPr id="4620" name="Google Shape;4620;p48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48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2" name="Google Shape;4622;p48"/>
          <p:cNvGrpSpPr/>
          <p:nvPr/>
        </p:nvGrpSpPr>
        <p:grpSpPr>
          <a:xfrm>
            <a:off x="4175393" y="4289073"/>
            <a:ext cx="451252" cy="432860"/>
            <a:chOff x="5241175" y="4959100"/>
            <a:chExt cx="539775" cy="517775"/>
          </a:xfrm>
        </p:grpSpPr>
        <p:sp>
          <p:nvSpPr>
            <p:cNvPr id="4623" name="Google Shape;4623;p4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48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4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48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48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48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9" name="Google Shape;4629;p48"/>
          <p:cNvSpPr/>
          <p:nvPr/>
        </p:nvSpPr>
        <p:spPr>
          <a:xfrm>
            <a:off x="47661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30" name="Google Shape;4630;p48"/>
          <p:cNvGrpSpPr/>
          <p:nvPr/>
        </p:nvGrpSpPr>
        <p:grpSpPr>
          <a:xfrm>
            <a:off x="5382577" y="4353382"/>
            <a:ext cx="289444" cy="332832"/>
            <a:chOff x="6685175" y="5036025"/>
            <a:chExt cx="346225" cy="398125"/>
          </a:xfrm>
        </p:grpSpPr>
        <p:sp>
          <p:nvSpPr>
            <p:cNvPr id="4631" name="Google Shape;4631;p48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48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48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48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48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6" name="Google Shape;4636;p48"/>
          <p:cNvGrpSpPr/>
          <p:nvPr/>
        </p:nvGrpSpPr>
        <p:grpSpPr>
          <a:xfrm>
            <a:off x="5981318" y="2487199"/>
            <a:ext cx="432570" cy="421334"/>
            <a:chOff x="5926225" y="921350"/>
            <a:chExt cx="517800" cy="504350"/>
          </a:xfrm>
        </p:grpSpPr>
        <p:sp>
          <p:nvSpPr>
            <p:cNvPr id="4637" name="Google Shape;4637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4638" name="Google Shape;4638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4639" name="Google Shape;4639;p48"/>
          <p:cNvSpPr/>
          <p:nvPr/>
        </p:nvSpPr>
        <p:spPr>
          <a:xfrm>
            <a:off x="6172538" y="27232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40" name="Google Shape;4640;p48"/>
          <p:cNvGrpSpPr/>
          <p:nvPr/>
        </p:nvGrpSpPr>
        <p:grpSpPr>
          <a:xfrm>
            <a:off x="6863605" y="2466579"/>
            <a:ext cx="432570" cy="421334"/>
            <a:chOff x="5926225" y="921350"/>
            <a:chExt cx="517800" cy="504350"/>
          </a:xfrm>
        </p:grpSpPr>
        <p:sp>
          <p:nvSpPr>
            <p:cNvPr id="4641" name="Google Shape;4641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99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99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43" name="Google Shape;4643;p48"/>
          <p:cNvSpPr/>
          <p:nvPr/>
        </p:nvSpPr>
        <p:spPr>
          <a:xfrm>
            <a:off x="7057526" y="27026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44" name="Google Shape;4644;p48"/>
          <p:cNvGrpSpPr/>
          <p:nvPr/>
        </p:nvGrpSpPr>
        <p:grpSpPr>
          <a:xfrm>
            <a:off x="5981585" y="3215621"/>
            <a:ext cx="1075937" cy="1047989"/>
            <a:chOff x="5926225" y="921350"/>
            <a:chExt cx="517800" cy="504350"/>
          </a:xfrm>
        </p:grpSpPr>
        <p:sp>
          <p:nvSpPr>
            <p:cNvPr id="4645" name="Google Shape;4645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9900"/>
            </a:solidFill>
            <a:ln w="2857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9900"/>
            </a:solidFill>
            <a:ln w="2857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47" name="Google Shape;4647;p48"/>
          <p:cNvSpPr/>
          <p:nvPr/>
        </p:nvSpPr>
        <p:spPr>
          <a:xfrm>
            <a:off x="6461198" y="38027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0B87A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8" name="Google Shape;4648;p48"/>
          <p:cNvSpPr txBox="1"/>
          <p:nvPr/>
        </p:nvSpPr>
        <p:spPr>
          <a:xfrm>
            <a:off x="5867575" y="312075"/>
            <a:ext cx="17919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SlidesCarnival icons are editable shapes</a:t>
            </a: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. 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This means that you can: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900"/>
              <a:buFont typeface="Titillium Web"/>
              <a:buChar char="●"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Resize them without losing quality.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900"/>
              <a:buFont typeface="Titillium Web"/>
              <a:buChar char="●"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Change fill color and opacity.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900"/>
              <a:buFont typeface="Titillium Web"/>
              <a:buChar char="●"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Change line color, width and style.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Isn’t that nice? :)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Examples: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649" name="Google Shape;4649;p4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298807" y="126633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de-DE" b="1" dirty="0"/>
              <a:t>DEFINING REFACTORING</a:t>
            </a:r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B1EE5-3656-4DE4-A5E5-3335CE6AD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Definition: </a:t>
            </a:r>
            <a:br>
              <a:rPr lang="de-DE" dirty="0"/>
            </a:br>
            <a:r>
              <a:rPr lang="de-DE" dirty="0"/>
              <a:t>Strukturänderung von Software, um sie verständlicher und modifizierbarer zu machen, ohne das beobachtbare Verhalten zu ändern</a:t>
            </a:r>
          </a:p>
          <a:p>
            <a:endParaRPr lang="de-DE" dirty="0"/>
          </a:p>
          <a:p>
            <a:r>
              <a:rPr lang="de-DE" dirty="0"/>
              <a:t>Prozess von kleinen, Verhalten-erhaltenden Schritten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55433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4" name="Google Shape;4654;p49"/>
          <p:cNvGrpSpPr/>
          <p:nvPr/>
        </p:nvGrpSpPr>
        <p:grpSpPr>
          <a:xfrm>
            <a:off x="2906488" y="1473927"/>
            <a:ext cx="445718" cy="445753"/>
            <a:chOff x="3706812" y="1035050"/>
            <a:chExt cx="4792662" cy="4787899"/>
          </a:xfrm>
        </p:grpSpPr>
        <p:sp>
          <p:nvSpPr>
            <p:cNvPr id="4655" name="Google Shape;4655;p49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6" name="Google Shape;4656;p49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7" name="Google Shape;4657;p49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8" name="Google Shape;4658;p49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9" name="Google Shape;4659;p49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0" name="Google Shape;4660;p49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61" name="Google Shape;4661;p49"/>
          <p:cNvGrpSpPr/>
          <p:nvPr/>
        </p:nvGrpSpPr>
        <p:grpSpPr>
          <a:xfrm>
            <a:off x="1626993" y="1473957"/>
            <a:ext cx="443331" cy="445437"/>
            <a:chOff x="1400175" y="1220787"/>
            <a:chExt cx="4473575" cy="4476750"/>
          </a:xfrm>
        </p:grpSpPr>
        <p:sp>
          <p:nvSpPr>
            <p:cNvPr id="4662" name="Google Shape;4662;p49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3" name="Google Shape;4663;p49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4" name="Google Shape;4664;p49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5" name="Google Shape;4665;p49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66" name="Google Shape;4666;p49"/>
          <p:cNvGrpSpPr/>
          <p:nvPr/>
        </p:nvGrpSpPr>
        <p:grpSpPr>
          <a:xfrm>
            <a:off x="985646" y="1473971"/>
            <a:ext cx="446045" cy="445465"/>
            <a:chOff x="1649412" y="927100"/>
            <a:chExt cx="5011737" cy="5016500"/>
          </a:xfrm>
        </p:grpSpPr>
        <p:sp>
          <p:nvSpPr>
            <p:cNvPr id="4667" name="Google Shape;4667;p49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8" name="Google Shape;4668;p49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9" name="Google Shape;4669;p49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70" name="Google Shape;4670;p49"/>
          <p:cNvGrpSpPr/>
          <p:nvPr/>
        </p:nvGrpSpPr>
        <p:grpSpPr>
          <a:xfrm>
            <a:off x="2265997" y="1474224"/>
            <a:ext cx="444870" cy="445286"/>
            <a:chOff x="1301750" y="920750"/>
            <a:chExt cx="5095875" cy="5100637"/>
          </a:xfrm>
        </p:grpSpPr>
        <p:sp>
          <p:nvSpPr>
            <p:cNvPr id="4671" name="Google Shape;4671;p49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2" name="Google Shape;4672;p49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3" name="Google Shape;4673;p49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4" name="Google Shape;4674;p49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5" name="Google Shape;4675;p49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76" name="Google Shape;4676;p49"/>
          <p:cNvGrpSpPr/>
          <p:nvPr/>
        </p:nvGrpSpPr>
        <p:grpSpPr>
          <a:xfrm>
            <a:off x="4189170" y="1474133"/>
            <a:ext cx="445621" cy="445591"/>
            <a:chOff x="5732756" y="2682276"/>
            <a:chExt cx="719905" cy="719856"/>
          </a:xfrm>
        </p:grpSpPr>
        <p:sp>
          <p:nvSpPr>
            <p:cNvPr id="4677" name="Google Shape;4677;p49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8" name="Google Shape;4678;p49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9" name="Google Shape;4679;p49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80" name="Google Shape;4680;p49"/>
          <p:cNvGrpSpPr/>
          <p:nvPr/>
        </p:nvGrpSpPr>
        <p:grpSpPr>
          <a:xfrm>
            <a:off x="4830487" y="1474127"/>
            <a:ext cx="445627" cy="445604"/>
            <a:chOff x="6768809" y="2682265"/>
            <a:chExt cx="719915" cy="719877"/>
          </a:xfrm>
        </p:grpSpPr>
        <p:sp>
          <p:nvSpPr>
            <p:cNvPr id="4681" name="Google Shape;4681;p49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2" name="Google Shape;4682;p49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3" name="Google Shape;4683;p49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4" name="Google Shape;4684;p49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85" name="Google Shape;4685;p49"/>
          <p:cNvGrpSpPr/>
          <p:nvPr/>
        </p:nvGrpSpPr>
        <p:grpSpPr>
          <a:xfrm>
            <a:off x="5471809" y="1474156"/>
            <a:ext cx="445753" cy="445545"/>
            <a:chOff x="7804870" y="2682313"/>
            <a:chExt cx="720118" cy="719782"/>
          </a:xfrm>
        </p:grpSpPr>
        <p:sp>
          <p:nvSpPr>
            <p:cNvPr id="4686" name="Google Shape;4686;p49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7" name="Google Shape;4687;p49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8" name="Google Shape;4688;p49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9" name="Google Shape;4689;p49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0" name="Google Shape;4690;p49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91" name="Google Shape;4691;p49"/>
          <p:cNvGrpSpPr/>
          <p:nvPr/>
        </p:nvGrpSpPr>
        <p:grpSpPr>
          <a:xfrm>
            <a:off x="6113257" y="1473925"/>
            <a:ext cx="446293" cy="446006"/>
            <a:chOff x="8841135" y="2681940"/>
            <a:chExt cx="720990" cy="720527"/>
          </a:xfrm>
        </p:grpSpPr>
        <p:sp>
          <p:nvSpPr>
            <p:cNvPr id="4692" name="Google Shape;4692;p49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3" name="Google Shape;4693;p49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4" name="Google Shape;4694;p49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5" name="Google Shape;4695;p49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6" name="Google Shape;4696;p49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7" name="Google Shape;4697;p49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98" name="Google Shape;4698;p49"/>
          <p:cNvGrpSpPr/>
          <p:nvPr/>
        </p:nvGrpSpPr>
        <p:grpSpPr>
          <a:xfrm>
            <a:off x="3547255" y="1473857"/>
            <a:ext cx="445260" cy="445260"/>
            <a:chOff x="4103687" y="1439862"/>
            <a:chExt cx="3986212" cy="3986211"/>
          </a:xfrm>
        </p:grpSpPr>
        <p:sp>
          <p:nvSpPr>
            <p:cNvPr id="4699" name="Google Shape;4699;p49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0" name="Google Shape;4700;p49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01" name="Google Shape;4701;p49"/>
          <p:cNvGrpSpPr/>
          <p:nvPr/>
        </p:nvGrpSpPr>
        <p:grpSpPr>
          <a:xfrm>
            <a:off x="6755245" y="1474161"/>
            <a:ext cx="445803" cy="445535"/>
            <a:chOff x="9878272" y="2682320"/>
            <a:chExt cx="720199" cy="719767"/>
          </a:xfrm>
        </p:grpSpPr>
        <p:sp>
          <p:nvSpPr>
            <p:cNvPr id="4702" name="Google Shape;4702;p49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3" name="Google Shape;4703;p49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4" name="Google Shape;4704;p49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05" name="Google Shape;4705;p49"/>
          <p:cNvGrpSpPr/>
          <p:nvPr/>
        </p:nvGrpSpPr>
        <p:grpSpPr>
          <a:xfrm>
            <a:off x="7396743" y="1474078"/>
            <a:ext cx="445700" cy="445701"/>
            <a:chOff x="10914618" y="2682187"/>
            <a:chExt cx="720033" cy="720033"/>
          </a:xfrm>
        </p:grpSpPr>
        <p:sp>
          <p:nvSpPr>
            <p:cNvPr id="4706" name="Google Shape;4706;p49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7" name="Google Shape;4707;p49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8" name="Google Shape;4708;p49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9" name="Google Shape;4709;p49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0" name="Google Shape;4710;p49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1" name="Google Shape;4711;p49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12" name="Google Shape;4712;p49"/>
          <p:cNvGrpSpPr/>
          <p:nvPr/>
        </p:nvGrpSpPr>
        <p:grpSpPr>
          <a:xfrm>
            <a:off x="1620264" y="766857"/>
            <a:ext cx="361521" cy="445816"/>
            <a:chOff x="1582665" y="1011072"/>
            <a:chExt cx="584040" cy="720220"/>
          </a:xfrm>
        </p:grpSpPr>
        <p:sp>
          <p:nvSpPr>
            <p:cNvPr id="4713" name="Google Shape;4713;p49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4" name="Google Shape;4714;p49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5" name="Google Shape;4715;p49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6" name="Google Shape;4716;p49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7" name="Google Shape;4717;p49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18" name="Google Shape;4718;p49"/>
          <p:cNvGrpSpPr/>
          <p:nvPr/>
        </p:nvGrpSpPr>
        <p:grpSpPr>
          <a:xfrm>
            <a:off x="2221648" y="766878"/>
            <a:ext cx="379481" cy="445796"/>
            <a:chOff x="2554206" y="1011105"/>
            <a:chExt cx="613055" cy="720187"/>
          </a:xfrm>
        </p:grpSpPr>
        <p:sp>
          <p:nvSpPr>
            <p:cNvPr id="4719" name="Google Shape;4719;p49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0" name="Google Shape;4720;p49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1" name="Google Shape;4721;p49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22" name="Google Shape;4722;p49"/>
          <p:cNvGrpSpPr/>
          <p:nvPr/>
        </p:nvGrpSpPr>
        <p:grpSpPr>
          <a:xfrm>
            <a:off x="6769823" y="721218"/>
            <a:ext cx="460705" cy="491455"/>
            <a:chOff x="9901824" y="937343"/>
            <a:chExt cx="744273" cy="793950"/>
          </a:xfrm>
        </p:grpSpPr>
        <p:grpSp>
          <p:nvGrpSpPr>
            <p:cNvPr id="4723" name="Google Shape;4723;p49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4724" name="Google Shape;4724;p49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5" name="Google Shape;4725;p49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6" name="Google Shape;4726;p49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7" name="Google Shape;4727;p49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8" name="Google Shape;4728;p49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9" name="Google Shape;4729;p49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0" name="Google Shape;4730;p49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1" name="Google Shape;4731;p49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2" name="Google Shape;4732;p49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3" name="Google Shape;4733;p49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34" name="Google Shape;4734;p49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5" name="Google Shape;4735;p49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6" name="Google Shape;4736;p49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7" name="Google Shape;4737;p49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8" name="Google Shape;4738;p49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9" name="Google Shape;4739;p49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40" name="Google Shape;4740;p49"/>
          <p:cNvGrpSpPr/>
          <p:nvPr/>
        </p:nvGrpSpPr>
        <p:grpSpPr>
          <a:xfrm>
            <a:off x="2840992" y="767044"/>
            <a:ext cx="369868" cy="445629"/>
            <a:chOff x="3554761" y="1011374"/>
            <a:chExt cx="597525" cy="719918"/>
          </a:xfrm>
        </p:grpSpPr>
        <p:sp>
          <p:nvSpPr>
            <p:cNvPr id="4741" name="Google Shape;4741;p49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2" name="Google Shape;4742;p49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3" name="Google Shape;4743;p49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4" name="Google Shape;4744;p49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45" name="Google Shape;4745;p49"/>
          <p:cNvGrpSpPr/>
          <p:nvPr/>
        </p:nvGrpSpPr>
        <p:grpSpPr>
          <a:xfrm>
            <a:off x="3450722" y="766832"/>
            <a:ext cx="370755" cy="445841"/>
            <a:chOff x="4539787" y="1011032"/>
            <a:chExt cx="598958" cy="720261"/>
          </a:xfrm>
        </p:grpSpPr>
        <p:sp>
          <p:nvSpPr>
            <p:cNvPr id="4746" name="Google Shape;4746;p49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7" name="Google Shape;4747;p49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8" name="Google Shape;4748;p49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9" name="Google Shape;4749;p49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0" name="Google Shape;4750;p49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51" name="Google Shape;4751;p49"/>
          <p:cNvGrpSpPr/>
          <p:nvPr/>
        </p:nvGrpSpPr>
        <p:grpSpPr>
          <a:xfrm>
            <a:off x="4061340" y="766940"/>
            <a:ext cx="366917" cy="445733"/>
            <a:chOff x="5526246" y="1011207"/>
            <a:chExt cx="592758" cy="720086"/>
          </a:xfrm>
        </p:grpSpPr>
        <p:sp>
          <p:nvSpPr>
            <p:cNvPr id="4752" name="Google Shape;4752;p49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3" name="Google Shape;4753;p49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4" name="Google Shape;4754;p49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5" name="Google Shape;4755;p49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6" name="Google Shape;4756;p49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7" name="Google Shape;4757;p49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58" name="Google Shape;4758;p49"/>
          <p:cNvGrpSpPr/>
          <p:nvPr/>
        </p:nvGrpSpPr>
        <p:grpSpPr>
          <a:xfrm>
            <a:off x="1016108" y="766934"/>
            <a:ext cx="364294" cy="445740"/>
            <a:chOff x="606645" y="1011196"/>
            <a:chExt cx="588520" cy="720096"/>
          </a:xfrm>
        </p:grpSpPr>
        <p:sp>
          <p:nvSpPr>
            <p:cNvPr id="4759" name="Google Shape;4759;p49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0" name="Google Shape;4760;p49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1" name="Google Shape;4761;p49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2" name="Google Shape;4762;p49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63" name="Google Shape;4763;p49"/>
          <p:cNvGrpSpPr/>
          <p:nvPr/>
        </p:nvGrpSpPr>
        <p:grpSpPr>
          <a:xfrm>
            <a:off x="7470391" y="766911"/>
            <a:ext cx="298405" cy="445762"/>
            <a:chOff x="11033597" y="1011159"/>
            <a:chExt cx="482075" cy="720133"/>
          </a:xfrm>
        </p:grpSpPr>
        <p:sp>
          <p:nvSpPr>
            <p:cNvPr id="4764" name="Google Shape;4764;p49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5" name="Google Shape;4765;p49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6" name="Google Shape;4766;p49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7" name="Google Shape;4767;p49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68" name="Google Shape;4768;p49"/>
          <p:cNvGrpSpPr/>
          <p:nvPr/>
        </p:nvGrpSpPr>
        <p:grpSpPr>
          <a:xfrm>
            <a:off x="6069256" y="721218"/>
            <a:ext cx="460705" cy="491455"/>
            <a:chOff x="8770051" y="937343"/>
            <a:chExt cx="744273" cy="793950"/>
          </a:xfrm>
        </p:grpSpPr>
        <p:sp>
          <p:nvSpPr>
            <p:cNvPr id="4769" name="Google Shape;4769;p49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0" name="Google Shape;4770;p49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1" name="Google Shape;4771;p49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2" name="Google Shape;4772;p49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3" name="Google Shape;4773;p49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74" name="Google Shape;4774;p49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4775" name="Google Shape;4775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6" name="Google Shape;4776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7" name="Google Shape;4777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8" name="Google Shape;4778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9" name="Google Shape;4779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0" name="Google Shape;4780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1" name="Google Shape;4781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2" name="Google Shape;4782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3" name="Google Shape;4783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4" name="Google Shape;4784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785" name="Google Shape;4785;p49"/>
          <p:cNvGrpSpPr/>
          <p:nvPr/>
        </p:nvGrpSpPr>
        <p:grpSpPr>
          <a:xfrm>
            <a:off x="4668120" y="721218"/>
            <a:ext cx="460705" cy="491455"/>
            <a:chOff x="6506504" y="937343"/>
            <a:chExt cx="744273" cy="793950"/>
          </a:xfrm>
        </p:grpSpPr>
        <p:sp>
          <p:nvSpPr>
            <p:cNvPr id="4786" name="Google Shape;4786;p49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7" name="Google Shape;4787;p49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8" name="Google Shape;4788;p49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89" name="Google Shape;4789;p49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4790" name="Google Shape;4790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1" name="Google Shape;4791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2" name="Google Shape;4792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3" name="Google Shape;4793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4" name="Google Shape;4794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5" name="Google Shape;4795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6" name="Google Shape;4796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7" name="Google Shape;4797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8" name="Google Shape;4798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9" name="Google Shape;4799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800" name="Google Shape;4800;p49"/>
          <p:cNvGrpSpPr/>
          <p:nvPr/>
        </p:nvGrpSpPr>
        <p:grpSpPr>
          <a:xfrm>
            <a:off x="5368688" y="721218"/>
            <a:ext cx="460705" cy="491455"/>
            <a:chOff x="7638277" y="937343"/>
            <a:chExt cx="744273" cy="793950"/>
          </a:xfrm>
        </p:grpSpPr>
        <p:sp>
          <p:nvSpPr>
            <p:cNvPr id="4801" name="Google Shape;4801;p49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2" name="Google Shape;4802;p49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3" name="Google Shape;4803;p49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4" name="Google Shape;4804;p49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05" name="Google Shape;4805;p49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4806" name="Google Shape;4806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7" name="Google Shape;4807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8" name="Google Shape;4808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9" name="Google Shape;4809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0" name="Google Shape;4810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1" name="Google Shape;4811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2" name="Google Shape;4812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3" name="Google Shape;4813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4" name="Google Shape;4814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5" name="Google Shape;4815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816" name="Google Shape;4816;p49"/>
          <p:cNvGrpSpPr/>
          <p:nvPr/>
        </p:nvGrpSpPr>
        <p:grpSpPr>
          <a:xfrm>
            <a:off x="2908798" y="2910773"/>
            <a:ext cx="445779" cy="400764"/>
            <a:chOff x="3778727" y="4460423"/>
            <a:chExt cx="720160" cy="647438"/>
          </a:xfrm>
        </p:grpSpPr>
        <p:sp>
          <p:nvSpPr>
            <p:cNvPr id="4817" name="Google Shape;4817;p49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8" name="Google Shape;4818;p49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9" name="Google Shape;4819;p49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0" name="Google Shape;4820;p49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1" name="Google Shape;4821;p49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2" name="Google Shape;4822;p49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3" name="Google Shape;4823;p49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24" name="Google Shape;4824;p49"/>
          <p:cNvGrpSpPr/>
          <p:nvPr/>
        </p:nvGrpSpPr>
        <p:grpSpPr>
          <a:xfrm>
            <a:off x="985683" y="2895848"/>
            <a:ext cx="445680" cy="430613"/>
            <a:chOff x="557494" y="4436312"/>
            <a:chExt cx="720000" cy="695660"/>
          </a:xfrm>
        </p:grpSpPr>
        <p:sp>
          <p:nvSpPr>
            <p:cNvPr id="4825" name="Google Shape;4825;p49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6" name="Google Shape;4826;p49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7" name="Google Shape;4827;p49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8" name="Google Shape;4828;p49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29" name="Google Shape;4829;p49"/>
          <p:cNvGrpSpPr/>
          <p:nvPr/>
        </p:nvGrpSpPr>
        <p:grpSpPr>
          <a:xfrm>
            <a:off x="4190905" y="2888259"/>
            <a:ext cx="445833" cy="445792"/>
            <a:chOff x="5926265" y="4424051"/>
            <a:chExt cx="720246" cy="720181"/>
          </a:xfrm>
        </p:grpSpPr>
        <p:sp>
          <p:nvSpPr>
            <p:cNvPr id="4830" name="Google Shape;4830;p49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1" name="Google Shape;4831;p49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2" name="Google Shape;4832;p49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3" name="Google Shape;4833;p49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34" name="Google Shape;4834;p49"/>
          <p:cNvGrpSpPr/>
          <p:nvPr/>
        </p:nvGrpSpPr>
        <p:grpSpPr>
          <a:xfrm>
            <a:off x="1626666" y="2907813"/>
            <a:ext cx="445680" cy="406684"/>
            <a:chOff x="1631150" y="4455641"/>
            <a:chExt cx="720000" cy="657002"/>
          </a:xfrm>
        </p:grpSpPr>
        <p:sp>
          <p:nvSpPr>
            <p:cNvPr id="4835" name="Google Shape;4835;p49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6" name="Google Shape;4836;p49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7" name="Google Shape;4837;p49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8" name="Google Shape;4838;p49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9" name="Google Shape;4839;p49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40" name="Google Shape;4840;p49"/>
          <p:cNvGrpSpPr/>
          <p:nvPr/>
        </p:nvGrpSpPr>
        <p:grpSpPr>
          <a:xfrm>
            <a:off x="2267695" y="2907229"/>
            <a:ext cx="445680" cy="407853"/>
            <a:chOff x="2704878" y="4454697"/>
            <a:chExt cx="720000" cy="658889"/>
          </a:xfrm>
        </p:grpSpPr>
        <p:sp>
          <p:nvSpPr>
            <p:cNvPr id="4841" name="Google Shape;4841;p49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2" name="Google Shape;4842;p49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3" name="Google Shape;4843;p49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4" name="Google Shape;4844;p49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5" name="Google Shape;4845;p49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6" name="Google Shape;4846;p49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47" name="Google Shape;4847;p49"/>
          <p:cNvGrpSpPr/>
          <p:nvPr/>
        </p:nvGrpSpPr>
        <p:grpSpPr>
          <a:xfrm>
            <a:off x="3549966" y="2909187"/>
            <a:ext cx="445549" cy="403935"/>
            <a:chOff x="4852681" y="4457861"/>
            <a:chExt cx="719788" cy="652561"/>
          </a:xfrm>
        </p:grpSpPr>
        <p:sp>
          <p:nvSpPr>
            <p:cNvPr id="4848" name="Google Shape;4848;p49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9" name="Google Shape;4849;p49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0" name="Google Shape;4850;p49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51" name="Google Shape;4851;p49"/>
          <p:cNvGrpSpPr/>
          <p:nvPr/>
        </p:nvGrpSpPr>
        <p:grpSpPr>
          <a:xfrm>
            <a:off x="4832127" y="2899624"/>
            <a:ext cx="445818" cy="423063"/>
            <a:chOff x="7000306" y="4442411"/>
            <a:chExt cx="720224" cy="683463"/>
          </a:xfrm>
        </p:grpSpPr>
        <p:sp>
          <p:nvSpPr>
            <p:cNvPr id="4852" name="Google Shape;4852;p49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3" name="Google Shape;4853;p49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4" name="Google Shape;4854;p49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5" name="Google Shape;4855;p49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6" name="Google Shape;4856;p49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57" name="Google Shape;4857;p49"/>
          <p:cNvGrpSpPr/>
          <p:nvPr/>
        </p:nvGrpSpPr>
        <p:grpSpPr>
          <a:xfrm>
            <a:off x="5473335" y="2897421"/>
            <a:ext cx="445779" cy="427468"/>
            <a:chOff x="8074325" y="4438852"/>
            <a:chExt cx="720160" cy="690579"/>
          </a:xfrm>
        </p:grpSpPr>
        <p:sp>
          <p:nvSpPr>
            <p:cNvPr id="4858" name="Google Shape;4858;p49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9" name="Google Shape;4859;p49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0" name="Google Shape;4860;p49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1" name="Google Shape;4861;p49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2" name="Google Shape;4862;p49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3" name="Google Shape;4863;p49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64" name="Google Shape;4864;p49"/>
          <p:cNvGrpSpPr/>
          <p:nvPr/>
        </p:nvGrpSpPr>
        <p:grpSpPr>
          <a:xfrm>
            <a:off x="6755680" y="2911370"/>
            <a:ext cx="445629" cy="399565"/>
            <a:chOff x="9878975" y="4425243"/>
            <a:chExt cx="719918" cy="645502"/>
          </a:xfrm>
        </p:grpSpPr>
        <p:sp>
          <p:nvSpPr>
            <p:cNvPr id="4865" name="Google Shape;4865;p49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6" name="Google Shape;4866;p49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7" name="Google Shape;4867;p49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68" name="Google Shape;4868;p49"/>
          <p:cNvGrpSpPr/>
          <p:nvPr/>
        </p:nvGrpSpPr>
        <p:grpSpPr>
          <a:xfrm>
            <a:off x="7396697" y="2900171"/>
            <a:ext cx="445785" cy="421964"/>
            <a:chOff x="10914544" y="4407150"/>
            <a:chExt cx="720170" cy="681687"/>
          </a:xfrm>
        </p:grpSpPr>
        <p:sp>
          <p:nvSpPr>
            <p:cNvPr id="4869" name="Google Shape;4869;p49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0" name="Google Shape;4870;p49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1" name="Google Shape;4871;p49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2" name="Google Shape;4872;p49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73" name="Google Shape;4873;p49"/>
          <p:cNvGrpSpPr/>
          <p:nvPr/>
        </p:nvGrpSpPr>
        <p:grpSpPr>
          <a:xfrm>
            <a:off x="6114487" y="2908285"/>
            <a:ext cx="445805" cy="405735"/>
            <a:chOff x="8843122" y="4420259"/>
            <a:chExt cx="720202" cy="655469"/>
          </a:xfrm>
        </p:grpSpPr>
        <p:sp>
          <p:nvSpPr>
            <p:cNvPr id="4874" name="Google Shape;4874;p49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5" name="Google Shape;4875;p49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6" name="Google Shape;4876;p49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7" name="Google Shape;4877;p49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8" name="Google Shape;4878;p49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9" name="Google Shape;4879;p49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80" name="Google Shape;4880;p49"/>
          <p:cNvGrpSpPr/>
          <p:nvPr/>
        </p:nvGrpSpPr>
        <p:grpSpPr>
          <a:xfrm>
            <a:off x="2917357" y="2206847"/>
            <a:ext cx="445812" cy="394518"/>
            <a:chOff x="1510757" y="3225422"/>
            <a:chExt cx="720214" cy="637347"/>
          </a:xfrm>
        </p:grpSpPr>
        <p:sp>
          <p:nvSpPr>
            <p:cNvPr id="4881" name="Google Shape;4881;p49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2" name="Google Shape;4882;p49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3" name="Google Shape;4883;p49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4" name="Google Shape;4884;p49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5" name="Google Shape;4885;p49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6" name="Google Shape;4886;p49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7" name="Google Shape;4887;p49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88" name="Google Shape;4888;p49"/>
          <p:cNvGrpSpPr/>
          <p:nvPr/>
        </p:nvGrpSpPr>
        <p:grpSpPr>
          <a:xfrm>
            <a:off x="3608748" y="2224367"/>
            <a:ext cx="445767" cy="359478"/>
            <a:chOff x="2595501" y="3253725"/>
            <a:chExt cx="720141" cy="580739"/>
          </a:xfrm>
        </p:grpSpPr>
        <p:sp>
          <p:nvSpPr>
            <p:cNvPr id="4889" name="Google Shape;4889;p49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0" name="Google Shape;4890;p49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1" name="Google Shape;4891;p49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2" name="Google Shape;4892;p49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93" name="Google Shape;4893;p49"/>
          <p:cNvGrpSpPr/>
          <p:nvPr/>
        </p:nvGrpSpPr>
        <p:grpSpPr>
          <a:xfrm>
            <a:off x="4991419" y="2181335"/>
            <a:ext cx="443879" cy="445541"/>
            <a:chOff x="4764809" y="3184208"/>
            <a:chExt cx="717090" cy="719775"/>
          </a:xfrm>
        </p:grpSpPr>
        <p:sp>
          <p:nvSpPr>
            <p:cNvPr id="4894" name="Google Shape;4894;p49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5" name="Google Shape;4895;p49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6" name="Google Shape;4896;p49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97" name="Google Shape;4897;p49"/>
          <p:cNvGrpSpPr/>
          <p:nvPr/>
        </p:nvGrpSpPr>
        <p:grpSpPr>
          <a:xfrm>
            <a:off x="4300095" y="2210300"/>
            <a:ext cx="445746" cy="387612"/>
            <a:chOff x="3680173" y="3231000"/>
            <a:chExt cx="720106" cy="626190"/>
          </a:xfrm>
        </p:grpSpPr>
        <p:sp>
          <p:nvSpPr>
            <p:cNvPr id="4898" name="Google Shape;4898;p49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9" name="Google Shape;4899;p49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0" name="Google Shape;4900;p49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01" name="Google Shape;4901;p49"/>
          <p:cNvGrpSpPr/>
          <p:nvPr/>
        </p:nvGrpSpPr>
        <p:grpSpPr>
          <a:xfrm>
            <a:off x="6372182" y="2181296"/>
            <a:ext cx="443283" cy="445620"/>
            <a:chOff x="6931035" y="3184144"/>
            <a:chExt cx="716128" cy="719903"/>
          </a:xfrm>
        </p:grpSpPr>
        <p:sp>
          <p:nvSpPr>
            <p:cNvPr id="4902" name="Google Shape;4902;p49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3" name="Google Shape;4903;p49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4" name="Google Shape;4904;p49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5" name="Google Shape;4905;p49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06" name="Google Shape;4906;p49"/>
          <p:cNvGrpSpPr/>
          <p:nvPr/>
        </p:nvGrpSpPr>
        <p:grpSpPr>
          <a:xfrm>
            <a:off x="5680876" y="2181248"/>
            <a:ext cx="445727" cy="445714"/>
            <a:chOff x="5846429" y="3184067"/>
            <a:chExt cx="720076" cy="720055"/>
          </a:xfrm>
        </p:grpSpPr>
        <p:sp>
          <p:nvSpPr>
            <p:cNvPr id="4907" name="Google Shape;4907;p49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8" name="Google Shape;4908;p49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9" name="Google Shape;4909;p49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0" name="Google Shape;4910;p49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11" name="Google Shape;4911;p49"/>
          <p:cNvGrpSpPr/>
          <p:nvPr/>
        </p:nvGrpSpPr>
        <p:grpSpPr>
          <a:xfrm>
            <a:off x="2368081" y="2181193"/>
            <a:ext cx="303698" cy="445825"/>
            <a:chOff x="655600" y="3183978"/>
            <a:chExt cx="490627" cy="720234"/>
          </a:xfrm>
        </p:grpSpPr>
        <p:sp>
          <p:nvSpPr>
            <p:cNvPr id="4912" name="Google Shape;4912;p49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3" name="Google Shape;4913;p49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4" name="Google Shape;4914;p49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5" name="Google Shape;4915;p49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6" name="Google Shape;4916;p49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17" name="Google Shape;4917;p49"/>
          <p:cNvGrpSpPr/>
          <p:nvPr/>
        </p:nvGrpSpPr>
        <p:grpSpPr>
          <a:xfrm>
            <a:off x="7061043" y="2181309"/>
            <a:ext cx="189785" cy="445592"/>
            <a:chOff x="8011692" y="3184166"/>
            <a:chExt cx="306600" cy="719859"/>
          </a:xfrm>
        </p:grpSpPr>
        <p:sp>
          <p:nvSpPr>
            <p:cNvPr id="4918" name="Google Shape;4918;p49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9" name="Google Shape;4919;p49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0" name="Google Shape;4920;p49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1" name="Google Shape;4921;p49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2" name="Google Shape;4922;p49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3" name="Google Shape;4923;p49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24" name="Google Shape;4924;p49"/>
          <p:cNvGrpSpPr/>
          <p:nvPr/>
        </p:nvGrpSpPr>
        <p:grpSpPr>
          <a:xfrm>
            <a:off x="7495830" y="2181059"/>
            <a:ext cx="246199" cy="445516"/>
            <a:chOff x="4556125" y="630237"/>
            <a:chExt cx="3081338" cy="5568950"/>
          </a:xfrm>
        </p:grpSpPr>
        <p:sp>
          <p:nvSpPr>
            <p:cNvPr id="4925" name="Google Shape;4925;p49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6" name="Google Shape;4926;p49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7" name="Google Shape;4927;p49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8" name="Google Shape;4928;p49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9" name="Google Shape;4929;p49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0" name="Google Shape;4930;p49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1" name="Google Shape;4931;p49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32" name="Google Shape;4932;p49"/>
          <p:cNvGrpSpPr/>
          <p:nvPr/>
        </p:nvGrpSpPr>
        <p:grpSpPr>
          <a:xfrm>
            <a:off x="1676853" y="2181259"/>
            <a:ext cx="445768" cy="445697"/>
            <a:chOff x="1674084" y="3214987"/>
            <a:chExt cx="720142" cy="720027"/>
          </a:xfrm>
        </p:grpSpPr>
        <p:sp>
          <p:nvSpPr>
            <p:cNvPr id="4933" name="Google Shape;4933;p49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4" name="Google Shape;4934;p49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5" name="Google Shape;4935;p49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6" name="Google Shape;4936;p49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7" name="Google Shape;4937;p49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8" name="Google Shape;4938;p49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9" name="Google Shape;4939;p49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0" name="Google Shape;4940;p49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1" name="Google Shape;4941;p49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2" name="Google Shape;4942;p49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3" name="Google Shape;4943;p49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4" name="Google Shape;4944;p49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45" name="Google Shape;4945;p49"/>
          <p:cNvGrpSpPr/>
          <p:nvPr/>
        </p:nvGrpSpPr>
        <p:grpSpPr>
          <a:xfrm>
            <a:off x="985694" y="2181221"/>
            <a:ext cx="445578" cy="445773"/>
            <a:chOff x="557511" y="3214925"/>
            <a:chExt cx="719836" cy="720150"/>
          </a:xfrm>
        </p:grpSpPr>
        <p:sp>
          <p:nvSpPr>
            <p:cNvPr id="4946" name="Google Shape;4946;p49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7" name="Google Shape;4947;p49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8" name="Google Shape;4948;p49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9" name="Google Shape;4949;p49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50" name="Google Shape;4950;p49"/>
          <p:cNvGrpSpPr/>
          <p:nvPr/>
        </p:nvGrpSpPr>
        <p:grpSpPr>
          <a:xfrm>
            <a:off x="929577" y="3617556"/>
            <a:ext cx="445905" cy="400522"/>
            <a:chOff x="1147762" y="1131887"/>
            <a:chExt cx="5137150" cy="4619626"/>
          </a:xfrm>
        </p:grpSpPr>
        <p:sp>
          <p:nvSpPr>
            <p:cNvPr id="4951" name="Google Shape;4951;p49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2" name="Google Shape;4952;p49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3" name="Google Shape;4953;p49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54" name="Google Shape;4954;p49"/>
          <p:cNvGrpSpPr/>
          <p:nvPr/>
        </p:nvGrpSpPr>
        <p:grpSpPr>
          <a:xfrm>
            <a:off x="1726906" y="3611210"/>
            <a:ext cx="445901" cy="413282"/>
            <a:chOff x="1570037" y="1341437"/>
            <a:chExt cx="4943475" cy="4576762"/>
          </a:xfrm>
        </p:grpSpPr>
        <p:sp>
          <p:nvSpPr>
            <p:cNvPr id="4955" name="Google Shape;4955;p49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6" name="Google Shape;4956;p49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7" name="Google Shape;4957;p49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8" name="Google Shape;4958;p49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9" name="Google Shape;4959;p49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0" name="Google Shape;4960;p49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61" name="Google Shape;4961;p49"/>
          <p:cNvGrpSpPr/>
          <p:nvPr/>
        </p:nvGrpSpPr>
        <p:grpSpPr>
          <a:xfrm>
            <a:off x="4212229" y="3595311"/>
            <a:ext cx="441332" cy="445721"/>
            <a:chOff x="5770007" y="5489899"/>
            <a:chExt cx="712976" cy="720067"/>
          </a:xfrm>
        </p:grpSpPr>
        <p:sp>
          <p:nvSpPr>
            <p:cNvPr id="4962" name="Google Shape;4962;p49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3" name="Google Shape;4963;p49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4" name="Google Shape;4964;p49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5" name="Google Shape;4965;p49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6" name="Google Shape;4966;p49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7" name="Google Shape;4967;p49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8" name="Google Shape;4968;p49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9" name="Google Shape;4969;p49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70" name="Google Shape;4970;p49"/>
          <p:cNvGrpSpPr/>
          <p:nvPr/>
        </p:nvGrpSpPr>
        <p:grpSpPr>
          <a:xfrm>
            <a:off x="5005020" y="3617781"/>
            <a:ext cx="445651" cy="400824"/>
            <a:chOff x="7050768" y="5526199"/>
            <a:chExt cx="719953" cy="647534"/>
          </a:xfrm>
        </p:grpSpPr>
        <p:sp>
          <p:nvSpPr>
            <p:cNvPr id="4971" name="Google Shape;4971;p49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2" name="Google Shape;4972;p49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3" name="Google Shape;4973;p49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4" name="Google Shape;4974;p49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5" name="Google Shape;4975;p49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6" name="Google Shape;4976;p49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7" name="Google Shape;4977;p49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8" name="Google Shape;4978;p49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9" name="Google Shape;4979;p49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0" name="Google Shape;4980;p49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1" name="Google Shape;4981;p49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2" name="Google Shape;4982;p49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83" name="Google Shape;4983;p49"/>
          <p:cNvGrpSpPr/>
          <p:nvPr/>
        </p:nvGrpSpPr>
        <p:grpSpPr>
          <a:xfrm>
            <a:off x="6599536" y="3617851"/>
            <a:ext cx="445681" cy="400651"/>
            <a:chOff x="9626723" y="5526313"/>
            <a:chExt cx="720002" cy="647256"/>
          </a:xfrm>
        </p:grpSpPr>
        <p:sp>
          <p:nvSpPr>
            <p:cNvPr id="4984" name="Google Shape;4984;p49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5" name="Google Shape;4985;p49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6" name="Google Shape;4986;p49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7" name="Google Shape;4987;p49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8" name="Google Shape;4988;p49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9" name="Google Shape;4989;p49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0" name="Google Shape;4990;p49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1" name="Google Shape;4991;p49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2" name="Google Shape;4992;p49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3" name="Google Shape;4993;p49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4" name="Google Shape;4994;p49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5" name="Google Shape;4995;p49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96" name="Google Shape;4996;p49"/>
          <p:cNvGrpSpPr/>
          <p:nvPr/>
        </p:nvGrpSpPr>
        <p:grpSpPr>
          <a:xfrm>
            <a:off x="7396776" y="3595288"/>
            <a:ext cx="445582" cy="445743"/>
            <a:chOff x="10914672" y="5489861"/>
            <a:chExt cx="719842" cy="720102"/>
          </a:xfrm>
        </p:grpSpPr>
        <p:sp>
          <p:nvSpPr>
            <p:cNvPr id="4997" name="Google Shape;4997;p49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8" name="Google Shape;4998;p49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9" name="Google Shape;4999;p49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0" name="Google Shape;5000;p49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1" name="Google Shape;5001;p49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2" name="Google Shape;5002;p49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3" name="Google Shape;5003;p49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4" name="Google Shape;5004;p49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5" name="Google Shape;5005;p49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6" name="Google Shape;5006;p49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7" name="Google Shape;5007;p49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8" name="Google Shape;5008;p49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09" name="Google Shape;5009;p49"/>
          <p:cNvGrpSpPr/>
          <p:nvPr/>
        </p:nvGrpSpPr>
        <p:grpSpPr>
          <a:xfrm>
            <a:off x="5802236" y="3605552"/>
            <a:ext cx="445821" cy="425246"/>
            <a:chOff x="8338678" y="5506443"/>
            <a:chExt cx="720227" cy="686988"/>
          </a:xfrm>
        </p:grpSpPr>
        <p:sp>
          <p:nvSpPr>
            <p:cNvPr id="5010" name="Google Shape;5010;p49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1" name="Google Shape;5011;p49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2" name="Google Shape;5012;p49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3" name="Google Shape;5013;p49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4" name="Google Shape;5014;p49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5" name="Google Shape;5015;p49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6" name="Google Shape;5016;p49"/>
          <p:cNvGrpSpPr/>
          <p:nvPr/>
        </p:nvGrpSpPr>
        <p:grpSpPr>
          <a:xfrm>
            <a:off x="2523893" y="3660142"/>
            <a:ext cx="1336824" cy="316035"/>
            <a:chOff x="3042485" y="5594633"/>
            <a:chExt cx="2159652" cy="510557"/>
          </a:xfrm>
        </p:grpSpPr>
        <p:sp>
          <p:nvSpPr>
            <p:cNvPr id="5017" name="Google Shape;5017;p4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8" name="Google Shape;5018;p4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9" name="Google Shape;5019;p4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0" name="Google Shape;5020;p4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1" name="Google Shape;5021;p4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2" name="Google Shape;5022;p4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3" name="Google Shape;5023;p4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4" name="Google Shape;5024;p4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5" name="Google Shape;5025;p4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6" name="Google Shape;5026;p4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7" name="Google Shape;5027;p4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8" name="Google Shape;5028;p4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9" name="Google Shape;5029;p4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0" name="Google Shape;5030;p4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1" name="Google Shape;5031;p4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2" name="Google Shape;5032;p49"/>
          <p:cNvGrpSpPr/>
          <p:nvPr/>
        </p:nvGrpSpPr>
        <p:grpSpPr>
          <a:xfrm>
            <a:off x="1726783" y="4303678"/>
            <a:ext cx="445738" cy="442950"/>
            <a:chOff x="1442627" y="5710929"/>
            <a:chExt cx="594318" cy="590600"/>
          </a:xfrm>
        </p:grpSpPr>
        <p:sp>
          <p:nvSpPr>
            <p:cNvPr id="5033" name="Google Shape;5033;p49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4" name="Google Shape;5034;p49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5" name="Google Shape;5035;p49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6" name="Google Shape;5036;p49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7" name="Google Shape;5037;p49"/>
          <p:cNvGrpSpPr/>
          <p:nvPr/>
        </p:nvGrpSpPr>
        <p:grpSpPr>
          <a:xfrm>
            <a:off x="6635633" y="4302258"/>
            <a:ext cx="373053" cy="445791"/>
            <a:chOff x="8095060" y="5664590"/>
            <a:chExt cx="497404" cy="594389"/>
          </a:xfrm>
        </p:grpSpPr>
        <p:grpSp>
          <p:nvGrpSpPr>
            <p:cNvPr id="5038" name="Google Shape;5038;p49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5039" name="Google Shape;5039;p49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0" name="Google Shape;5040;p49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1" name="Google Shape;5041;p49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42" name="Google Shape;5042;p49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5043" name="Google Shape;5043;p49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4" name="Google Shape;5044;p49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5" name="Google Shape;5045;p49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46" name="Google Shape;5046;p49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5047" name="Google Shape;5047;p49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8" name="Google Shape;5048;p49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9" name="Google Shape;5049;p49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50" name="Google Shape;5050;p49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5051" name="Google Shape;5051;p49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2" name="Google Shape;5052;p49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3" name="Google Shape;5053;p49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54" name="Google Shape;5054;p49"/>
          <p:cNvGrpSpPr/>
          <p:nvPr/>
        </p:nvGrpSpPr>
        <p:grpSpPr>
          <a:xfrm>
            <a:off x="2718425" y="4302286"/>
            <a:ext cx="557162" cy="445734"/>
            <a:chOff x="4607809" y="5664627"/>
            <a:chExt cx="742883" cy="594312"/>
          </a:xfrm>
        </p:grpSpPr>
        <p:sp>
          <p:nvSpPr>
            <p:cNvPr id="5055" name="Google Shape;5055;p49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6" name="Google Shape;5056;p49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7" name="Google Shape;5057;p49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8" name="Google Shape;5058;p49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9" name="Google Shape;5059;p49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0" name="Google Shape;5060;p49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1" name="Google Shape;5061;p49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2" name="Google Shape;5062;p49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63" name="Google Shape;5063;p49"/>
          <p:cNvGrpSpPr/>
          <p:nvPr/>
        </p:nvGrpSpPr>
        <p:grpSpPr>
          <a:xfrm>
            <a:off x="3821490" y="4302343"/>
            <a:ext cx="1079865" cy="445620"/>
            <a:chOff x="2571250" y="5664711"/>
            <a:chExt cx="1439820" cy="594160"/>
          </a:xfrm>
        </p:grpSpPr>
        <p:sp>
          <p:nvSpPr>
            <p:cNvPr id="5064" name="Google Shape;5064;p49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5" name="Google Shape;5065;p49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6" name="Google Shape;5066;p49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7" name="Google Shape;5067;p49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8" name="Google Shape;5068;p49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9" name="Google Shape;5069;p49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0" name="Google Shape;5070;p49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1" name="Google Shape;5071;p49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2" name="Google Shape;5072;p49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3" name="Google Shape;5073;p49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4" name="Google Shape;5074;p49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5" name="Google Shape;5075;p49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6" name="Google Shape;5076;p49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7" name="Google Shape;5077;p49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8" name="Google Shape;5078;p49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9" name="Google Shape;5079;p49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0" name="Google Shape;5080;p49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1" name="Google Shape;5081;p49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2" name="Google Shape;5082;p49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3" name="Google Shape;5083;p49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4" name="Google Shape;5084;p49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5" name="Google Shape;5085;p49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6" name="Google Shape;5086;p49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7" name="Google Shape;5087;p49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88" name="Google Shape;5088;p49"/>
          <p:cNvGrpSpPr/>
          <p:nvPr/>
        </p:nvGrpSpPr>
        <p:grpSpPr>
          <a:xfrm>
            <a:off x="5447259" y="4302135"/>
            <a:ext cx="642470" cy="446036"/>
            <a:chOff x="6332670" y="5663946"/>
            <a:chExt cx="856627" cy="594715"/>
          </a:xfrm>
        </p:grpSpPr>
        <p:grpSp>
          <p:nvGrpSpPr>
            <p:cNvPr id="5089" name="Google Shape;5089;p49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5090" name="Google Shape;5090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1" name="Google Shape;5091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2" name="Google Shape;5092;p49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5093" name="Google Shape;5093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4" name="Google Shape;5094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5" name="Google Shape;5095;p49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5096" name="Google Shape;5096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7" name="Google Shape;5097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098" name="Google Shape;5098;p49"/>
          <p:cNvSpPr txBox="1">
            <a:spLocks noGrp="1"/>
          </p:cNvSpPr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5099" name="Google Shape;5099;p4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4" name="Google Shape;5104;p50"/>
          <p:cNvSpPr txBox="1"/>
          <p:nvPr/>
        </p:nvSpPr>
        <p:spPr>
          <a:xfrm>
            <a:off x="655700" y="9142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You can also use any emoji as an icon!</a:t>
            </a:r>
            <a:endParaRPr b="1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And of course it resizes without losing quality.</a:t>
            </a:r>
            <a:endParaRPr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How? Follow Google instructions https://twitter.com/googledocs/status/730087240156643328</a:t>
            </a:r>
            <a:endParaRPr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105" name="Google Shape;5105;p50"/>
          <p:cNvSpPr txBox="1"/>
          <p:nvPr/>
        </p:nvSpPr>
        <p:spPr>
          <a:xfrm>
            <a:off x="6557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1597F"/>
                </a:solidFill>
                <a:latin typeface="Titillium Web"/>
                <a:ea typeface="Titillium Web"/>
                <a:cs typeface="Titillium Web"/>
                <a:sym typeface="Titillium Web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01597F"/>
                </a:solidFill>
                <a:highlight>
                  <a:srgbClr val="D3EBD5"/>
                </a:highlight>
                <a:latin typeface="Titillium Web"/>
                <a:ea typeface="Titillium Web"/>
                <a:cs typeface="Titillium Web"/>
                <a:sym typeface="Titillium Web"/>
              </a:rPr>
              <a:t> and many more...</a:t>
            </a:r>
            <a:endParaRPr sz="2400">
              <a:solidFill>
                <a:srgbClr val="01597F"/>
              </a:solidFill>
              <a:highlight>
                <a:srgbClr val="D3EBD5"/>
              </a:highlight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106" name="Google Shape;5106;p5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1" name="Google Shape;5111;p5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12" name="Google Shape;5112;p51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113" name="Google Shape;5113;p51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5114" name="Google Shape;5114;p51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5115" name="Google Shape;5115;p51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16" name="Google Shape;5116;p51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117" name="Google Shape;5117;p51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5118" name="Google Shape;5118;p51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19" name="Google Shape;5119;p51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120" name="Google Shape;5120;p51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5121" name="Google Shape;5121;p51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22" name="Google Shape;5122;p51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123" name="Google Shape;5123;p51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5124" name="Google Shape;5124;p51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25" name="Google Shape;5125;p51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5126" name="Google Shape;5126;p5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4" name="Google Shape;3864;p17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109440" cy="3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If someone says their code was broken for a couple of days while they are refactoring, you can be pretty sure they were not refactoring.</a:t>
            </a:r>
          </a:p>
        </p:txBody>
      </p:sp>
      <p:sp>
        <p:nvSpPr>
          <p:cNvPr id="3865" name="Google Shape;3865;p1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2689753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2378</Words>
  <Application>Microsoft Office PowerPoint</Application>
  <PresentationFormat>On-screen Show (16:9)</PresentationFormat>
  <Paragraphs>441</Paragraphs>
  <Slides>82</Slides>
  <Notes>82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0" baseType="lpstr">
      <vt:lpstr>Titillium Web</vt:lpstr>
      <vt:lpstr>Montserrat</vt:lpstr>
      <vt:lpstr>Dosis ExtraLight</vt:lpstr>
      <vt:lpstr>Titillium Web Light</vt:lpstr>
      <vt:lpstr>Dosis</vt:lpstr>
      <vt:lpstr>Arial</vt:lpstr>
      <vt:lpstr>Calibri</vt:lpstr>
      <vt:lpstr>Mowbray template</vt:lpstr>
      <vt:lpstr>Grundprinzipien und Konzepte von Refactoring</vt:lpstr>
      <vt:lpstr>HALLO!</vt:lpstr>
      <vt:lpstr>Gliederung</vt:lpstr>
      <vt:lpstr>ROADMAP</vt:lpstr>
      <vt:lpstr>Schulungs Zeitplan</vt:lpstr>
      <vt:lpstr>1. Einleitung</vt:lpstr>
      <vt:lpstr>2. Was ist Refactoring?</vt:lpstr>
      <vt:lpstr>DEFINING REFACTORING</vt:lpstr>
      <vt:lpstr>PowerPoint Presentation</vt:lpstr>
      <vt:lpstr>THE TWO HATS</vt:lpstr>
      <vt:lpstr>3. Warum ist Refactoring notwendig?</vt:lpstr>
      <vt:lpstr>Refactoring verbessert das Design von Software</vt:lpstr>
      <vt:lpstr>Refactoring macht Software leichter verständlich</vt:lpstr>
      <vt:lpstr>Refactoring hilft mir bei der Fehlersuche</vt:lpstr>
      <vt:lpstr>Refactoring hilft mir, schneller zu programmieren</vt:lpstr>
      <vt:lpstr>3. Wann ist Refactoring notwendig?</vt:lpstr>
      <vt:lpstr>Vorbereitendes Refactoring</vt:lpstr>
      <vt:lpstr>Umfassendes Refactoring</vt:lpstr>
      <vt:lpstr>Litter-Pickup Refactoring</vt:lpstr>
      <vt:lpstr>Geplantes und opportunistisches Refactoring</vt:lpstr>
      <vt:lpstr>Geplantes und opportunistisches Refactoring</vt:lpstr>
      <vt:lpstr>PowerPoint Presentation</vt:lpstr>
      <vt:lpstr>Langfristiges Refactoring</vt:lpstr>
      <vt:lpstr>Refactoring im Rahmen eines Code-Review</vt:lpstr>
      <vt:lpstr>Was sage ich meinem Vorgesetzten?</vt:lpstr>
      <vt:lpstr>Wann sollte ich nicht refaktorisieren?</vt:lpstr>
      <vt:lpstr>3. Probleme beim Refactoring</vt:lpstr>
      <vt:lpstr>Verlangsamung neuer Funktionen</vt:lpstr>
      <vt:lpstr>Code Eigentum</vt:lpstr>
      <vt:lpstr>Branches</vt:lpstr>
      <vt:lpstr>Testing</vt:lpstr>
      <vt:lpstr>Legacy Code</vt:lpstr>
      <vt:lpstr>4. Katalog von nützlichen Refactorings</vt:lpstr>
      <vt:lpstr>Martin Fowler</vt:lpstr>
      <vt:lpstr>Katalog Übersicht</vt:lpstr>
      <vt:lpstr>5. Bad Smells in Code</vt:lpstr>
      <vt:lpstr>“If it stinks, change it.” — Oma Beck</vt:lpstr>
      <vt:lpstr>What are you smelling?</vt:lpstr>
      <vt:lpstr>MYSTERIOUS NAME</vt:lpstr>
      <vt:lpstr>DUPLICATED CODE</vt:lpstr>
      <vt:lpstr>LONG FUNCTIONS</vt:lpstr>
      <vt:lpstr>6. Building Tests</vt:lpstr>
      <vt:lpstr>Testing und Refactoring</vt:lpstr>
      <vt:lpstr>Beispiel</vt:lpstr>
      <vt:lpstr>7. Katalog von   Encapsulate Refactorings</vt:lpstr>
      <vt:lpstr>Encapsulate Katalog Übersicht</vt:lpstr>
      <vt:lpstr>8. Katalog von   Move Refactorings</vt:lpstr>
      <vt:lpstr>Move Katalog Übersicht</vt:lpstr>
      <vt:lpstr>9. Katalog von   Organize Refactorings</vt:lpstr>
      <vt:lpstr>Organize Katalog Übersicht</vt:lpstr>
      <vt:lpstr>10. Katalog von   Conditional Refactorings</vt:lpstr>
      <vt:lpstr>Conditional Katalog Übersicht</vt:lpstr>
      <vt:lpstr>11. Katalog von   API Refactorings</vt:lpstr>
      <vt:lpstr>API Katalog Übersicht</vt:lpstr>
      <vt:lpstr>12. Katalog von   Inheritance Refactorings</vt:lpstr>
      <vt:lpstr>Inheritance Katalog Übersicht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CHARTS TO EXPLAIN YOUR IDEAS</vt:lpstr>
      <vt:lpstr>AND TABLES TO COMPARE DATA</vt:lpstr>
      <vt:lpstr>MAPS</vt:lpstr>
      <vt:lpstr>89,526,124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THANKS!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Birkmann Jan Urs</dc:creator>
  <cp:lastModifiedBy>Birkmann Jan Urs</cp:lastModifiedBy>
  <cp:revision>23</cp:revision>
  <dcterms:modified xsi:type="dcterms:W3CDTF">2024-02-14T15:54:33Z</dcterms:modified>
</cp:coreProperties>
</file>